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390" r:id="rId2"/>
    <p:sldId id="274" r:id="rId3"/>
    <p:sldId id="294" r:id="rId4"/>
    <p:sldId id="377" r:id="rId5"/>
    <p:sldId id="281" r:id="rId6"/>
    <p:sldId id="282" r:id="rId7"/>
    <p:sldId id="283" r:id="rId8"/>
    <p:sldId id="298" r:id="rId9"/>
    <p:sldId id="299" r:id="rId10"/>
    <p:sldId id="381" r:id="rId11"/>
    <p:sldId id="296" r:id="rId12"/>
    <p:sldId id="376" r:id="rId13"/>
    <p:sldId id="382" r:id="rId14"/>
    <p:sldId id="286" r:id="rId15"/>
    <p:sldId id="285" r:id="rId16"/>
    <p:sldId id="287" r:id="rId17"/>
    <p:sldId id="300" r:id="rId18"/>
    <p:sldId id="301" r:id="rId19"/>
    <p:sldId id="394" r:id="rId20"/>
    <p:sldId id="378" r:id="rId21"/>
    <p:sldId id="361" r:id="rId22"/>
    <p:sldId id="365" r:id="rId23"/>
    <p:sldId id="444" r:id="rId24"/>
    <p:sldId id="447" r:id="rId25"/>
    <p:sldId id="448" r:id="rId26"/>
    <p:sldId id="449" r:id="rId27"/>
    <p:sldId id="450" r:id="rId28"/>
    <p:sldId id="451" r:id="rId29"/>
    <p:sldId id="452" r:id="rId30"/>
    <p:sldId id="445" r:id="rId31"/>
    <p:sldId id="446" r:id="rId32"/>
    <p:sldId id="277" r:id="rId33"/>
  </p:sldIdLst>
  <p:sldSz cx="12192000" cy="6858000"/>
  <p:notesSz cx="6858000" cy="9144000"/>
  <p:embeddedFontLst>
    <p:embeddedFont>
      <p:font typeface="Andika" panose="02000000000000000000" pitchFamily="2" charset="0"/>
      <p:regular r:id="rId34"/>
      <p:bold r:id="rId35"/>
      <p:italic r:id="rId36"/>
      <p:boldItalic r:id="rId3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4C947C9-0116-4912-9F55-62BB34C5DBA1}" v="62" dt="2026-05-18T12:09:37.42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72" d="100"/>
          <a:sy n="72" d="100"/>
        </p:scale>
        <p:origin x="240" y="60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font" Target="fonts/font1.fntdata"/><Relationship Id="rId42" Type="http://schemas.microsoft.com/office/2016/11/relationships/changesInfo" Target="changesInfos/changesInfo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4.fntdata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3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microsoft.com/office/2018/10/relationships/authors" Target="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2.fntdata"/><Relationship Id="rId43" Type="http://schemas.microsoft.com/office/2015/10/relationships/revisionInfo" Target="revisionInfo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undo custSel addSld delSld modSld">
      <pc:chgData name="Glen Jones" userId="e846aaca-4b24-4b13-b0d0-f2308e16b284" providerId="ADAL" clId="{ED47ACC3-9597-4D89-A1DC-43CF280EF274}" dt="2026-05-18T12:09:37.420" v="437" actId="20577"/>
      <pc:docMkLst>
        <pc:docMk/>
      </pc:docMkLst>
      <pc:sldChg chg="del">
        <pc:chgData name="Glen Jones" userId="e846aaca-4b24-4b13-b0d0-f2308e16b284" providerId="ADAL" clId="{ED47ACC3-9597-4D89-A1DC-43CF280EF274}" dt="2026-05-18T12:01:00.484" v="339" actId="47"/>
        <pc:sldMkLst>
          <pc:docMk/>
          <pc:sldMk cId="2239532825" sldId="256"/>
        </pc:sldMkLst>
      </pc:sldChg>
      <pc:sldChg chg="del">
        <pc:chgData name="Glen Jones" userId="e846aaca-4b24-4b13-b0d0-f2308e16b284" providerId="ADAL" clId="{ED47ACC3-9597-4D89-A1DC-43CF280EF274}" dt="2026-05-18T12:01:00.484" v="339" actId="47"/>
        <pc:sldMkLst>
          <pc:docMk/>
          <pc:sldMk cId="1215074017" sldId="258"/>
        </pc:sldMkLst>
      </pc:sldChg>
      <pc:sldChg chg="modSp mod">
        <pc:chgData name="Glen Jones" userId="e846aaca-4b24-4b13-b0d0-f2308e16b284" providerId="ADAL" clId="{ED47ACC3-9597-4D89-A1DC-43CF280EF274}" dt="2026-05-18T12:02:57.920" v="347" actId="6549"/>
        <pc:sldMkLst>
          <pc:docMk/>
          <pc:sldMk cId="4010327805" sldId="274"/>
        </pc:sldMkLst>
        <pc:spChg chg="mod">
          <ac:chgData name="Glen Jones" userId="e846aaca-4b24-4b13-b0d0-f2308e16b284" providerId="ADAL" clId="{ED47ACC3-9597-4D89-A1DC-43CF280EF274}" dt="2026-05-18T12:02:57.920" v="347" actId="6549"/>
          <ac:spMkLst>
            <pc:docMk/>
            <pc:sldMk cId="4010327805" sldId="274"/>
            <ac:spMk id="2" creationId="{702E7211-B3C0-8C62-17A1-5F712D739FBA}"/>
          </ac:spMkLst>
        </pc:spChg>
      </pc:sldChg>
      <pc:sldChg chg="delSp modSp mod">
        <pc:chgData name="Glen Jones" userId="e846aaca-4b24-4b13-b0d0-f2308e16b284" providerId="ADAL" clId="{ED47ACC3-9597-4D89-A1DC-43CF280EF274}" dt="2026-05-18T12:06:01.114" v="375" actId="14100"/>
        <pc:sldMkLst>
          <pc:docMk/>
          <pc:sldMk cId="0" sldId="277"/>
        </pc:sldMkLst>
        <pc:spChg chg="mod">
          <ac:chgData name="Glen Jones" userId="e846aaca-4b24-4b13-b0d0-f2308e16b284" providerId="ADAL" clId="{ED47ACC3-9597-4D89-A1DC-43CF280EF274}" dt="2026-05-18T12:06:01.114" v="375" actId="14100"/>
          <ac:spMkLst>
            <pc:docMk/>
            <pc:sldMk cId="0" sldId="277"/>
            <ac:spMk id="2" creationId="{703FBEEE-5D1D-2710-BAF7-A331E4ABDF55}"/>
          </ac:spMkLst>
        </pc:spChg>
        <pc:spChg chg="mod">
          <ac:chgData name="Glen Jones" userId="e846aaca-4b24-4b13-b0d0-f2308e16b284" providerId="ADAL" clId="{ED47ACC3-9597-4D89-A1DC-43CF280EF274}" dt="2026-05-18T12:05:55.184" v="373" actId="14100"/>
          <ac:spMkLst>
            <pc:docMk/>
            <pc:sldMk cId="0" sldId="277"/>
            <ac:spMk id="3" creationId="{14A98FF5-4F3C-D9B6-7AF1-1894F0939983}"/>
          </ac:spMkLst>
        </pc:spChg>
        <pc:spChg chg="del">
          <ac:chgData name="Glen Jones" userId="e846aaca-4b24-4b13-b0d0-f2308e16b284" providerId="ADAL" clId="{ED47ACC3-9597-4D89-A1DC-43CF280EF274}" dt="2026-05-18T12:05:21.254" v="358" actId="478"/>
          <ac:spMkLst>
            <pc:docMk/>
            <pc:sldMk cId="0" sldId="277"/>
            <ac:spMk id="5" creationId="{D904D6C1-734D-0AB9-F629-AB913652AEC5}"/>
          </ac:spMkLst>
        </pc:spChg>
        <pc:spChg chg="mod">
          <ac:chgData name="Glen Jones" userId="e846aaca-4b24-4b13-b0d0-f2308e16b284" providerId="ADAL" clId="{ED47ACC3-9597-4D89-A1DC-43CF280EF274}" dt="2026-05-18T12:05:59.041" v="374" actId="14100"/>
          <ac:spMkLst>
            <pc:docMk/>
            <pc:sldMk cId="0" sldId="277"/>
            <ac:spMk id="7" creationId="{367CAD1A-A35C-0E63-7510-E2C64323144F}"/>
          </ac:spMkLst>
        </pc:spChg>
      </pc:sldChg>
      <pc:sldChg chg="modSp">
        <pc:chgData name="Glen Jones" userId="e846aaca-4b24-4b13-b0d0-f2308e16b284" providerId="ADAL" clId="{ED47ACC3-9597-4D89-A1DC-43CF280EF274}" dt="2026-05-18T12:08:42.880" v="405" actId="20577"/>
        <pc:sldMkLst>
          <pc:docMk/>
          <pc:sldMk cId="26346991" sldId="283"/>
        </pc:sldMkLst>
        <pc:spChg chg="mod">
          <ac:chgData name="Glen Jones" userId="e846aaca-4b24-4b13-b0d0-f2308e16b284" providerId="ADAL" clId="{ED47ACC3-9597-4D89-A1DC-43CF280EF274}" dt="2026-05-18T12:08:42.880" v="405" actId="20577"/>
          <ac:spMkLst>
            <pc:docMk/>
            <pc:sldMk cId="26346991" sldId="283"/>
            <ac:spMk id="5" creationId="{9D416DF2-EBCD-9461-73BC-86FA62828AC7}"/>
          </ac:spMkLst>
        </pc:spChg>
      </pc:sldChg>
      <pc:sldChg chg="modSp mod">
        <pc:chgData name="Glen Jones" userId="e846aaca-4b24-4b13-b0d0-f2308e16b284" providerId="ADAL" clId="{ED47ACC3-9597-4D89-A1DC-43CF280EF274}" dt="2026-05-18T12:09:18.439" v="431" actId="14100"/>
        <pc:sldMkLst>
          <pc:docMk/>
          <pc:sldMk cId="2830977930" sldId="285"/>
        </pc:sldMkLst>
        <pc:spChg chg="mod">
          <ac:chgData name="Glen Jones" userId="e846aaca-4b24-4b13-b0d0-f2308e16b284" providerId="ADAL" clId="{ED47ACC3-9597-4D89-A1DC-43CF280EF274}" dt="2026-05-18T12:09:18.439" v="431" actId="14100"/>
          <ac:spMkLst>
            <pc:docMk/>
            <pc:sldMk cId="2830977930" sldId="285"/>
            <ac:spMk id="7" creationId="{CB37A5D7-EB14-B8C2-4291-0C76F024BA52}"/>
          </ac:spMkLst>
        </pc:spChg>
      </pc:sldChg>
      <pc:sldChg chg="modSp">
        <pc:chgData name="Glen Jones" userId="e846aaca-4b24-4b13-b0d0-f2308e16b284" providerId="ADAL" clId="{ED47ACC3-9597-4D89-A1DC-43CF280EF274}" dt="2026-05-18T12:09:37.420" v="437" actId="20577"/>
        <pc:sldMkLst>
          <pc:docMk/>
          <pc:sldMk cId="302053578" sldId="287"/>
        </pc:sldMkLst>
        <pc:spChg chg="mod">
          <ac:chgData name="Glen Jones" userId="e846aaca-4b24-4b13-b0d0-f2308e16b284" providerId="ADAL" clId="{ED47ACC3-9597-4D89-A1DC-43CF280EF274}" dt="2026-05-18T12:09:37.420" v="437" actId="20577"/>
          <ac:spMkLst>
            <pc:docMk/>
            <pc:sldMk cId="302053578" sldId="287"/>
            <ac:spMk id="7" creationId="{80704A50-E751-18E4-1093-CBA870657D7F}"/>
          </ac:spMkLst>
        </pc:spChg>
      </pc:sldChg>
      <pc:sldChg chg="modSp mod">
        <pc:chgData name="Glen Jones" userId="e846aaca-4b24-4b13-b0d0-f2308e16b284" providerId="ADAL" clId="{ED47ACC3-9597-4D89-A1DC-43CF280EF274}" dt="2026-05-18T12:08:22.727" v="384" actId="20577"/>
        <pc:sldMkLst>
          <pc:docMk/>
          <pc:sldMk cId="2113469465" sldId="294"/>
        </pc:sldMkLst>
        <pc:spChg chg="mod">
          <ac:chgData name="Glen Jones" userId="e846aaca-4b24-4b13-b0d0-f2308e16b284" providerId="ADAL" clId="{ED47ACC3-9597-4D89-A1DC-43CF280EF274}" dt="2026-05-18T12:08:22.727" v="384" actId="20577"/>
          <ac:spMkLst>
            <pc:docMk/>
            <pc:sldMk cId="2113469465" sldId="294"/>
            <ac:spMk id="6" creationId="{731938AE-C7D9-634F-66A1-F3735A64F606}"/>
          </ac:spMkLst>
        </pc:spChg>
      </pc:sldChg>
      <pc:sldChg chg="del">
        <pc:chgData name="Glen Jones" userId="e846aaca-4b24-4b13-b0d0-f2308e16b284" providerId="ADAL" clId="{ED47ACC3-9597-4D89-A1DC-43CF280EF274}" dt="2026-05-18T12:01:14.588" v="340" actId="47"/>
        <pc:sldMkLst>
          <pc:docMk/>
          <pc:sldMk cId="2837964923" sldId="363"/>
        </pc:sldMkLst>
      </pc:sldChg>
      <pc:sldChg chg="modSp mod">
        <pc:chgData name="Glen Jones" userId="e846aaca-4b24-4b13-b0d0-f2308e16b284" providerId="ADAL" clId="{ED47ACC3-9597-4D89-A1DC-43CF280EF274}" dt="2026-05-18T12:04:19.844" v="353" actId="20577"/>
        <pc:sldMkLst>
          <pc:docMk/>
          <pc:sldMk cId="427800437" sldId="377"/>
        </pc:sldMkLst>
        <pc:spChg chg="mod">
          <ac:chgData name="Glen Jones" userId="e846aaca-4b24-4b13-b0d0-f2308e16b284" providerId="ADAL" clId="{ED47ACC3-9597-4D89-A1DC-43CF280EF274}" dt="2026-05-18T12:04:19.844" v="353" actId="20577"/>
          <ac:spMkLst>
            <pc:docMk/>
            <pc:sldMk cId="427800437" sldId="377"/>
            <ac:spMk id="2" creationId="{871F52B6-B1E5-A1FF-1BD3-5FF6AF4DC0F8}"/>
          </ac:spMkLst>
        </pc:spChg>
      </pc:sldChg>
      <pc:sldChg chg="modSp mod">
        <pc:chgData name="Glen Jones" userId="e846aaca-4b24-4b13-b0d0-f2308e16b284" providerId="ADAL" clId="{ED47ACC3-9597-4D89-A1DC-43CF280EF274}" dt="2026-05-18T12:01:33.208" v="345" actId="20577"/>
        <pc:sldMkLst>
          <pc:docMk/>
          <pc:sldMk cId="2437532284" sldId="394"/>
        </pc:sldMkLst>
        <pc:graphicFrameChg chg="modGraphic">
          <ac:chgData name="Glen Jones" userId="e846aaca-4b24-4b13-b0d0-f2308e16b284" providerId="ADAL" clId="{ED47ACC3-9597-4D89-A1DC-43CF280EF274}" dt="2026-05-18T12:01:33.208" v="345" actId="20577"/>
          <ac:graphicFrameMkLst>
            <pc:docMk/>
            <pc:sldMk cId="2437532284" sldId="394"/>
            <ac:graphicFrameMk id="4" creationId="{B969CBC6-6141-0D04-7A5C-A142417460BC}"/>
          </ac:graphicFrameMkLst>
        </pc:graphicFrameChg>
      </pc:sldChg>
      <pc:sldChg chg="del">
        <pc:chgData name="Glen Jones" userId="e846aaca-4b24-4b13-b0d0-f2308e16b284" providerId="ADAL" clId="{ED47ACC3-9597-4D89-A1DC-43CF280EF274}" dt="2026-05-18T12:00:42.528" v="326" actId="47"/>
        <pc:sldMkLst>
          <pc:docMk/>
          <pc:sldMk cId="3112843924" sldId="398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18/05/2026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18/05/2026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18/05/2026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441840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18/05/2026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18/05/2026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18/05/2026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18/05/2026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18/05/2026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18/05/2026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18/05/2026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18/05/2026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18/05/2026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2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hape, background pattern&#10;&#10;Description automatically generated">
            <a:extLst>
              <a:ext uri="{FF2B5EF4-FFF2-40B4-BE49-F238E27FC236}">
                <a16:creationId xmlns:a16="http://schemas.microsoft.com/office/drawing/2014/main" id="{856F29A1-709A-4230-EEDA-F7CB75E2D5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1D7B2B7-88C5-F41F-A0B7-37EFE33A43B4}"/>
              </a:ext>
            </a:extLst>
          </p:cNvPr>
          <p:cNvSpPr txBox="1"/>
          <p:nvPr/>
        </p:nvSpPr>
        <p:spPr>
          <a:xfrm>
            <a:off x="152400" y="1228256"/>
            <a:ext cx="11906250" cy="5346144"/>
          </a:xfrm>
          <a:prstGeom prst="roundRect">
            <a:avLst/>
          </a:prstGeom>
          <a:solidFill>
            <a:srgbClr val="EF8023"/>
          </a:solidFill>
        </p:spPr>
        <p:txBody>
          <a:bodyPr wrap="square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A kind mortician on the planet shared stories with Emile and Aimee about how the aliens honoured their ancestors.</a:t>
            </a:r>
          </a:p>
          <a:p>
            <a:pPr algn="ctr"/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Visiting the ancient temple, Emile couldn't help but think about mortality and the aliens who lived there long ago.</a:t>
            </a:r>
          </a:p>
          <a:p>
            <a:pPr algn="ctr"/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An alien offered Emile a spaceship on a mortgage, but he decided to save up before making such a big purchase.</a:t>
            </a:r>
          </a:p>
          <a:p>
            <a:pPr algn="ctr"/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Emile realised that, unlike Aimee, the aliens were mortal and needed to be careful in their dangerous world.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80F22C0-5D45-8F19-0FDD-2E9536A09BE6}"/>
              </a:ext>
            </a:extLst>
          </p:cNvPr>
          <p:cNvSpPr txBox="1"/>
          <p:nvPr/>
        </p:nvSpPr>
        <p:spPr>
          <a:xfrm>
            <a:off x="2464707" y="187036"/>
            <a:ext cx="7911193" cy="783193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Andika" panose="02000000000000000000" pitchFamily="2" charset="0"/>
              </a:rPr>
              <a:t>Can you spot the word family?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1FD172B-E15A-89B2-4E33-4D106328E10B}"/>
              </a:ext>
            </a:extLst>
          </p:cNvPr>
          <p:cNvSpPr txBox="1"/>
          <p:nvPr/>
        </p:nvSpPr>
        <p:spPr>
          <a:xfrm>
            <a:off x="161925" y="1228256"/>
            <a:ext cx="11906250" cy="5346144"/>
          </a:xfrm>
          <a:prstGeom prst="roundRect">
            <a:avLst/>
          </a:prstGeom>
          <a:solidFill>
            <a:srgbClr val="EF8023"/>
          </a:solidFill>
        </p:spPr>
        <p:txBody>
          <a:bodyPr wrap="square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A kind </a:t>
            </a:r>
            <a:r>
              <a:rPr lang="en-GB" sz="2800" b="1" dirty="0">
                <a:solidFill>
                  <a:srgbClr val="FFFF00"/>
                </a:solidFill>
                <a:latin typeface="Andika" panose="02000000000000000000" pitchFamily="2" charset="0"/>
              </a:rPr>
              <a:t>mortician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on the planet shared stories with Emile and Aimee about how the aliens honoured their ancestors.</a:t>
            </a:r>
          </a:p>
          <a:p>
            <a:pPr algn="ctr"/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Visiting the ancient temple, Emile couldn't help but think about </a:t>
            </a:r>
            <a:r>
              <a:rPr lang="en-GB" sz="2800" b="1" dirty="0">
                <a:solidFill>
                  <a:srgbClr val="FFFF00"/>
                </a:solidFill>
                <a:latin typeface="Andika" panose="02000000000000000000" pitchFamily="2" charset="0"/>
              </a:rPr>
              <a:t>mortality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and the aliens who lived there long ago.</a:t>
            </a:r>
          </a:p>
          <a:p>
            <a:pPr algn="ctr"/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An alien offered Emile a spaceship on a </a:t>
            </a:r>
            <a:r>
              <a:rPr lang="en-GB" sz="2800" b="1" dirty="0">
                <a:solidFill>
                  <a:srgbClr val="FFFF00"/>
                </a:solidFill>
                <a:latin typeface="Andika" panose="02000000000000000000" pitchFamily="2" charset="0"/>
              </a:rPr>
              <a:t>mortgage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, but he decided to save up before making such a big purchase.</a:t>
            </a:r>
          </a:p>
          <a:p>
            <a:pPr algn="ctr"/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Emile realised that, unlike Aimee, the aliens were </a:t>
            </a:r>
            <a:r>
              <a:rPr lang="en-GB" sz="2800" b="1" dirty="0">
                <a:solidFill>
                  <a:srgbClr val="FFFF00"/>
                </a:solidFill>
                <a:latin typeface="Andika" panose="02000000000000000000" pitchFamily="2" charset="0"/>
              </a:rPr>
              <a:t>mortal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and needed to be careful in their dangerous world.</a:t>
            </a:r>
          </a:p>
        </p:txBody>
      </p:sp>
    </p:spTree>
    <p:extLst>
      <p:ext uri="{BB962C8B-B14F-4D97-AF65-F5344CB8AC3E}">
        <p14:creationId xmlns:p14="http://schemas.microsoft.com/office/powerpoint/2010/main" val="3605384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iagram&#10;&#10;Description automatically generated">
            <a:extLst>
              <a:ext uri="{FF2B5EF4-FFF2-40B4-BE49-F238E27FC236}">
                <a16:creationId xmlns:a16="http://schemas.microsoft.com/office/drawing/2014/main" id="{EE66A13D-DA30-7860-6937-E033803662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3544" y="0"/>
            <a:ext cx="12235543" cy="6879054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1340655" y="355846"/>
            <a:ext cx="9650027" cy="184528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anyone think of any words with the letters </a:t>
            </a:r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mort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FF02DB8-C526-7614-0522-4D56A38D2D66}"/>
              </a:ext>
            </a:extLst>
          </p:cNvPr>
          <p:cNvSpPr txBox="1">
            <a:spLocks/>
          </p:cNvSpPr>
          <p:nvPr/>
        </p:nvSpPr>
        <p:spPr>
          <a:xfrm>
            <a:off x="461554" y="2501695"/>
            <a:ext cx="11469189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mort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ality	im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mort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al	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mort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ician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4D89600-640D-7F15-B162-3FFBC8D092E8}"/>
              </a:ext>
            </a:extLst>
          </p:cNvPr>
          <p:cNvSpPr txBox="1">
            <a:spLocks/>
          </p:cNvSpPr>
          <p:nvPr/>
        </p:nvSpPr>
        <p:spPr>
          <a:xfrm>
            <a:off x="1340655" y="3710866"/>
            <a:ext cx="9650027" cy="1322773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What do you think </a:t>
            </a:r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mort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3F57ECA-BA0E-2D11-DF59-E9A1CDD94D82}"/>
              </a:ext>
            </a:extLst>
          </p:cNvPr>
          <p:cNvSpPr txBox="1">
            <a:spLocks/>
          </p:cNvSpPr>
          <p:nvPr/>
        </p:nvSpPr>
        <p:spPr>
          <a:xfrm>
            <a:off x="461554" y="5369730"/>
            <a:ext cx="11268891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Mort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 death!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141" y="4877010"/>
            <a:ext cx="1484859" cy="1913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1710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191502DD-7090-32DD-8E77-B267ACB860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09" y="4899"/>
            <a:ext cx="12183291" cy="8122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1550126"/>
            <a:ext cx="11338560" cy="3965382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962757" y="2476321"/>
            <a:ext cx="7639291" cy="193899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The word “mors” means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death or corpse in Latin . </a:t>
            </a:r>
          </a:p>
          <a:p>
            <a:pPr algn="ctr"/>
            <a:endParaRPr lang="en-GB" sz="40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E4AE5D9-55E4-6C1F-D103-3A437FDA86F0}"/>
              </a:ext>
            </a:extLst>
          </p:cNvPr>
          <p:cNvSpPr txBox="1"/>
          <p:nvPr/>
        </p:nvSpPr>
        <p:spPr>
          <a:xfrm>
            <a:off x="1998461" y="4955335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Colosseum</a:t>
            </a:r>
          </a:p>
        </p:txBody>
      </p:sp>
      <p:pic>
        <p:nvPicPr>
          <p:cNvPr id="8" name="Picture 7" descr="A picture containing building, outdoor, old, stone&#10;&#10;Description automatically generated">
            <a:extLst>
              <a:ext uri="{FF2B5EF4-FFF2-40B4-BE49-F238E27FC236}">
                <a16:creationId xmlns:a16="http://schemas.microsoft.com/office/drawing/2014/main" id="{A9815D48-2CB1-0E5C-F397-3AA91E14051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14046" y="1545190"/>
            <a:ext cx="2548711" cy="3398281"/>
          </a:xfrm>
          <a:prstGeom prst="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3DE4136C-1A9B-C8B1-CB80-81DB04B3095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48" y="4065996"/>
            <a:ext cx="2354089" cy="2991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862520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657233-9E1A-E6CD-5435-90E8807D0C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30A67FFD-61FF-9D86-9A62-10DBFB189A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09" y="4899"/>
            <a:ext cx="12183291" cy="8122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4D46711-2F60-1BAD-0981-DFA286F1048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7906" y="359016"/>
            <a:ext cx="11661545" cy="6741031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A86EDA8-815E-477B-577E-06FA394114FD}"/>
              </a:ext>
            </a:extLst>
          </p:cNvPr>
          <p:cNvSpPr txBox="1"/>
          <p:nvPr/>
        </p:nvSpPr>
        <p:spPr>
          <a:xfrm>
            <a:off x="927020" y="803314"/>
            <a:ext cx="10642824" cy="403187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</a:t>
            </a:r>
            <a:r>
              <a:rPr lang="en-GB" sz="3200" dirty="0" err="1">
                <a:solidFill>
                  <a:schemeClr val="bg1"/>
                </a:solidFill>
                <a:latin typeface="Andika" panose="02000000000000000000" pitchFamily="2" charset="0"/>
              </a:rPr>
              <a:t>Parcae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, also known as the Fates, are three sister deities who personify destiny and control the threads of life for both mortals and gods.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first sister spins the thread (representing birth),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second sister measures the thread; and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third sister cuts the thread. She is called “Morta”.</a:t>
            </a:r>
          </a:p>
        </p:txBody>
      </p:sp>
      <p:pic>
        <p:nvPicPr>
          <p:cNvPr id="1026" name="Picture 2" descr="Parcae Stock Illustrations – 10 Parcae Stock Illustrations, Vectors &amp;  Clipart - Dreamstime">
            <a:extLst>
              <a:ext uri="{FF2B5EF4-FFF2-40B4-BE49-F238E27FC236}">
                <a16:creationId xmlns:a16="http://schemas.microsoft.com/office/drawing/2014/main" id="{6EB67CB7-14C5-249D-5FBA-74F021404A9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751" b="89796" l="7125" r="94125">
                        <a14:foregroundMark x1="9125" y1="32880" x2="11250" y2="65760"/>
                        <a14:foregroundMark x1="11250" y1="65760" x2="7250" y2="75283"/>
                        <a14:foregroundMark x1="7250" y1="75283" x2="19625" y2="79138"/>
                        <a14:foregroundMark x1="19625" y1="79138" x2="16625" y2="63719"/>
                        <a14:foregroundMark x1="16625" y1="63719" x2="14875" y2="62132"/>
                        <a14:foregroundMark x1="20875" y1="21542" x2="20500" y2="28118"/>
                        <a14:foregroundMark x1="46500" y1="43991" x2="55625" y2="41723"/>
                        <a14:foregroundMark x1="55625" y1="41723" x2="62000" y2="47392"/>
                        <a14:foregroundMark x1="62000" y1="47392" x2="66250" y2="47392"/>
                        <a14:foregroundMark x1="94125" y1="54649" x2="94125" y2="54649"/>
                        <a14:foregroundMark x1="34374" y1="41950" x2="30875" y2="41270"/>
                        <a14:foregroundMark x1="44875" y1="43991" x2="34374" y2="41950"/>
                        <a14:foregroundMark x1="30875" y1="41270" x2="24875" y2="34467"/>
                        <a14:foregroundMark x1="24875" y1="34467" x2="21125" y2="24717"/>
                        <a14:foregroundMark x1="21125" y1="24717" x2="21125" y2="24717"/>
                        <a14:backgroundMark x1="61875" y1="45125" x2="61875" y2="45125"/>
                        <a14:backgroundMark x1="78625" y1="53515" x2="78625" y2="53515"/>
                        <a14:backgroundMark x1="35250" y1="41950" x2="35250" y2="419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5005" y="3839391"/>
            <a:ext cx="8864009" cy="48862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0355895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EBA04455-7EE8-4569-1FC9-5A6C361332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03132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Emile has been contemplating his mortality since he began his quest.</a:t>
            </a:r>
          </a:p>
        </p:txBody>
      </p:sp>
      <p:pic>
        <p:nvPicPr>
          <p:cNvPr id="6" name="Picture 5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12D98F40-249E-72C0-CD50-600C3F61873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200" y="2400610"/>
            <a:ext cx="5070687" cy="399795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B36470B-E9F0-60A0-45F6-83CA10EA7B4B}"/>
              </a:ext>
            </a:extLst>
          </p:cNvPr>
          <p:cNvSpPr txBox="1"/>
          <p:nvPr/>
        </p:nvSpPr>
        <p:spPr>
          <a:xfrm>
            <a:off x="4868092" y="2558407"/>
            <a:ext cx="492905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chemeClr val="bg1"/>
                </a:solidFill>
              </a:rPr>
              <a:t>mort</a:t>
            </a:r>
            <a:r>
              <a:rPr lang="en-GB" sz="8000" dirty="0">
                <a:solidFill>
                  <a:schemeClr val="bg1"/>
                </a:solidFill>
              </a:rPr>
              <a:t>ality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961BBF6-5E13-A28F-1DE9-426865508E74}"/>
              </a:ext>
            </a:extLst>
          </p:cNvPr>
          <p:cNvSpPr txBox="1"/>
          <p:nvPr/>
        </p:nvSpPr>
        <p:spPr>
          <a:xfrm>
            <a:off x="4344292" y="4182225"/>
            <a:ext cx="664592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</a:rPr>
              <a:t>DEFINITION: 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??</a:t>
            </a:r>
          </a:p>
          <a:p>
            <a:pPr algn="r"/>
            <a:endParaRPr lang="en-GB" dirty="0">
              <a:solidFill>
                <a:schemeClr val="bg1"/>
              </a:solidFill>
            </a:endParaRPr>
          </a:p>
          <a:p>
            <a:pPr algn="r"/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SYNONYMS: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??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0EB6398-87D6-1181-C263-058C57FB43F1}"/>
              </a:ext>
            </a:extLst>
          </p:cNvPr>
          <p:cNvSpPr txBox="1"/>
          <p:nvPr/>
        </p:nvSpPr>
        <p:spPr>
          <a:xfrm>
            <a:off x="4487983" y="4088018"/>
            <a:ext cx="6645925" cy="1754326"/>
          </a:xfrm>
          <a:prstGeom prst="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</a:rPr>
              <a:t>DEFINITION: 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The state of being able to die; 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the fact that all living things will eventually die.</a:t>
            </a:r>
          </a:p>
          <a:p>
            <a:pPr algn="r"/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SYNONYMS: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death rate, lifespan, </a:t>
            </a:r>
          </a:p>
        </p:txBody>
      </p:sp>
    </p:spTree>
    <p:extLst>
      <p:ext uri="{BB962C8B-B14F-4D97-AF65-F5344CB8AC3E}">
        <p14:creationId xmlns:p14="http://schemas.microsoft.com/office/powerpoint/2010/main" val="292875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, background pattern&#10;&#10;Description automatically generated">
            <a:extLst>
              <a:ext uri="{FF2B5EF4-FFF2-40B4-BE49-F238E27FC236}">
                <a16:creationId xmlns:a16="http://schemas.microsoft.com/office/drawing/2014/main" id="{84962047-4C4B-AD03-09AE-5772387A05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man took out a large mortgage on the house.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232BD2BC-AA9A-6232-BE42-E76045D06D7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7221" y="2089886"/>
            <a:ext cx="4342450" cy="405144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4F4C315-0ED0-0B8E-374E-A2D095070BDD}"/>
              </a:ext>
            </a:extLst>
          </p:cNvPr>
          <p:cNvSpPr txBox="1"/>
          <p:nvPr/>
        </p:nvSpPr>
        <p:spPr>
          <a:xfrm>
            <a:off x="4868092" y="2558407"/>
            <a:ext cx="492905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chemeClr val="bg1"/>
                </a:solidFill>
              </a:rPr>
              <a:t>mort</a:t>
            </a:r>
            <a:r>
              <a:rPr lang="en-GB" sz="8000" dirty="0">
                <a:solidFill>
                  <a:schemeClr val="bg1"/>
                </a:solidFill>
              </a:rPr>
              <a:t>gage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1EA8C46-7FFA-B4DE-739A-CEDCE705596D}"/>
              </a:ext>
            </a:extLst>
          </p:cNvPr>
          <p:cNvSpPr txBox="1"/>
          <p:nvPr/>
        </p:nvSpPr>
        <p:spPr>
          <a:xfrm>
            <a:off x="4344292" y="4182225"/>
            <a:ext cx="664592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</a:rPr>
              <a:t>DEFINITION: 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??</a:t>
            </a:r>
          </a:p>
          <a:p>
            <a:pPr algn="r"/>
            <a:endParaRPr lang="en-GB" dirty="0">
              <a:solidFill>
                <a:schemeClr val="bg1"/>
              </a:solidFill>
            </a:endParaRPr>
          </a:p>
          <a:p>
            <a:pPr algn="r"/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SYNONYMS: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??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B37A5D7-EB14-B8C2-4291-0C76F024BA52}"/>
              </a:ext>
            </a:extLst>
          </p:cNvPr>
          <p:cNvSpPr txBox="1"/>
          <p:nvPr/>
        </p:nvSpPr>
        <p:spPr>
          <a:xfrm>
            <a:off x="3896140" y="4115607"/>
            <a:ext cx="7257748" cy="1754326"/>
          </a:xfrm>
          <a:prstGeom prst="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</a:rPr>
              <a:t>DEFINITION: 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A type of loan used to buy a house,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which is usually paid back over a lifetime. (A pledge until death.)</a:t>
            </a:r>
          </a:p>
          <a:p>
            <a:pPr algn="r"/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SYNONYMS: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 property loan, house loan</a:t>
            </a:r>
          </a:p>
        </p:txBody>
      </p:sp>
    </p:spTree>
    <p:extLst>
      <p:ext uri="{BB962C8B-B14F-4D97-AF65-F5344CB8AC3E}">
        <p14:creationId xmlns:p14="http://schemas.microsoft.com/office/powerpoint/2010/main" val="28309779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54FB4B89-F3DF-A40C-8318-16E1D0C948D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85715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Emile may be an alien but he is still mortal.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9CA2F997-FC12-ADD1-B73B-7DCB237EE80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4630" y="2200421"/>
            <a:ext cx="3258068" cy="419779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1ECB9E3-1EC1-66D4-58BA-66E0B4AAEC5E}"/>
              </a:ext>
            </a:extLst>
          </p:cNvPr>
          <p:cNvSpPr txBox="1"/>
          <p:nvPr/>
        </p:nvSpPr>
        <p:spPr>
          <a:xfrm>
            <a:off x="4868092" y="2558407"/>
            <a:ext cx="492905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chemeClr val="bg1"/>
                </a:solidFill>
              </a:rPr>
              <a:t>mort</a:t>
            </a:r>
            <a:r>
              <a:rPr lang="en-GB" sz="8000" dirty="0">
                <a:solidFill>
                  <a:schemeClr val="bg1"/>
                </a:solidFill>
              </a:rPr>
              <a:t>al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B8FAC3-4C56-E603-C5EF-9B1EC9AE92C6}"/>
              </a:ext>
            </a:extLst>
          </p:cNvPr>
          <p:cNvSpPr txBox="1"/>
          <p:nvPr/>
        </p:nvSpPr>
        <p:spPr>
          <a:xfrm>
            <a:off x="4344292" y="4182225"/>
            <a:ext cx="664592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</a:rPr>
              <a:t>DEFINITION: 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??</a:t>
            </a:r>
          </a:p>
          <a:p>
            <a:pPr algn="r"/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SYNONYMS: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??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0704A50-E751-18E4-1093-CBA870657D7F}"/>
              </a:ext>
            </a:extLst>
          </p:cNvPr>
          <p:cNvSpPr txBox="1"/>
          <p:nvPr/>
        </p:nvSpPr>
        <p:spPr>
          <a:xfrm>
            <a:off x="4344291" y="4182225"/>
            <a:ext cx="6645925" cy="1477328"/>
          </a:xfrm>
          <a:prstGeom prst="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</a:rPr>
              <a:t>DEFINITION: 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Able to die; not living forever.</a:t>
            </a:r>
          </a:p>
          <a:p>
            <a:pPr algn="r"/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SYNONYMS: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temporary, dying</a:t>
            </a:r>
            <a:r>
              <a:rPr lang="en-GB">
                <a:solidFill>
                  <a:schemeClr val="bg1"/>
                </a:solidFill>
              </a:rPr>
              <a:t>, finite</a:t>
            </a:r>
            <a:endParaRPr lang="en-GB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053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&#10;&#10;Description automatically generated">
            <a:extLst>
              <a:ext uri="{FF2B5EF4-FFF2-40B4-BE49-F238E27FC236}">
                <a16:creationId xmlns:a16="http://schemas.microsoft.com/office/drawing/2014/main" id="{BE71F1E8-4E04-F2B5-8E7B-3A47CDFF96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59589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Emile is not immortal.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868091" y="2558407"/>
            <a:ext cx="646176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im</a:t>
            </a:r>
            <a:r>
              <a:rPr lang="en-GB" sz="8000" u="sng" dirty="0">
                <a:solidFill>
                  <a:schemeClr val="bg1"/>
                </a:solidFill>
              </a:rPr>
              <a:t>mort</a:t>
            </a:r>
            <a:r>
              <a:rPr lang="en-GB" sz="8000" dirty="0">
                <a:solidFill>
                  <a:schemeClr val="bg1"/>
                </a:solidFill>
              </a:rPr>
              <a:t>al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620" y="1708699"/>
            <a:ext cx="5512498" cy="434629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3224461-BA41-5A45-760D-B2E151BFD23D}"/>
              </a:ext>
            </a:extLst>
          </p:cNvPr>
          <p:cNvSpPr txBox="1"/>
          <p:nvPr/>
        </p:nvSpPr>
        <p:spPr>
          <a:xfrm>
            <a:off x="5024846" y="3762103"/>
            <a:ext cx="4058194" cy="36933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Im- prefix means not.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9A169CE-6084-B32B-8877-561CE6CD3C5A}"/>
              </a:ext>
            </a:extLst>
          </p:cNvPr>
          <p:cNvSpPr txBox="1"/>
          <p:nvPr/>
        </p:nvSpPr>
        <p:spPr>
          <a:xfrm>
            <a:off x="4344292" y="4182225"/>
            <a:ext cx="664592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</a:rPr>
              <a:t>DEFINITION: 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??</a:t>
            </a:r>
          </a:p>
          <a:p>
            <a:pPr algn="r"/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SYNONYMS: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??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1935493-56EF-FC91-F332-548D51081443}"/>
              </a:ext>
            </a:extLst>
          </p:cNvPr>
          <p:cNvSpPr txBox="1"/>
          <p:nvPr/>
        </p:nvSpPr>
        <p:spPr>
          <a:xfrm>
            <a:off x="4579423" y="4171819"/>
            <a:ext cx="6645925" cy="1477328"/>
          </a:xfrm>
          <a:prstGeom prst="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</a:rPr>
              <a:t>DEFINITION: 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Able to live forever; not able to die.</a:t>
            </a:r>
          </a:p>
          <a:p>
            <a:pPr algn="r"/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SYNONYMS: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eternal, everlasting, undying</a:t>
            </a:r>
          </a:p>
        </p:txBody>
      </p:sp>
    </p:spTree>
    <p:extLst>
      <p:ext uri="{BB962C8B-B14F-4D97-AF65-F5344CB8AC3E}">
        <p14:creationId xmlns:p14="http://schemas.microsoft.com/office/powerpoint/2010/main" val="2157298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FBD1D077-8169-CA64-B992-8284200EA9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77006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My aunt is a mortician.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4111" y="1392801"/>
            <a:ext cx="4709773" cy="439414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A3C2F14-7E71-4EBB-8995-0A6507409F31}"/>
              </a:ext>
            </a:extLst>
          </p:cNvPr>
          <p:cNvSpPr txBox="1"/>
          <p:nvPr/>
        </p:nvSpPr>
        <p:spPr>
          <a:xfrm>
            <a:off x="4868092" y="2558407"/>
            <a:ext cx="492905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chemeClr val="bg1"/>
                </a:solidFill>
              </a:rPr>
              <a:t>mort</a:t>
            </a:r>
            <a:r>
              <a:rPr lang="en-GB" sz="8000" dirty="0">
                <a:solidFill>
                  <a:schemeClr val="bg1"/>
                </a:solidFill>
              </a:rPr>
              <a:t>ician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293035A-171F-1F9D-2FFF-217621DC5A81}"/>
              </a:ext>
            </a:extLst>
          </p:cNvPr>
          <p:cNvSpPr txBox="1"/>
          <p:nvPr/>
        </p:nvSpPr>
        <p:spPr>
          <a:xfrm>
            <a:off x="4344292" y="4182225"/>
            <a:ext cx="664592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</a:rPr>
              <a:t>DEFINITION: 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??</a:t>
            </a:r>
          </a:p>
          <a:p>
            <a:pPr algn="r"/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SYNONYMS: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??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28CE239-6B86-9F5A-198B-79EE914DE8AC}"/>
              </a:ext>
            </a:extLst>
          </p:cNvPr>
          <p:cNvSpPr txBox="1"/>
          <p:nvPr/>
        </p:nvSpPr>
        <p:spPr>
          <a:xfrm>
            <a:off x="4344291" y="4184386"/>
            <a:ext cx="6645925" cy="1477328"/>
          </a:xfrm>
          <a:prstGeom prst="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</a:rPr>
              <a:t>DEFINITION: 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A person who prepares bodies for funerals.</a:t>
            </a:r>
          </a:p>
          <a:p>
            <a:pPr algn="r"/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SYNONYMS: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funeral director, undertaker, burial expert</a:t>
            </a:r>
          </a:p>
        </p:txBody>
      </p:sp>
    </p:spTree>
    <p:extLst>
      <p:ext uri="{BB962C8B-B14F-4D97-AF65-F5344CB8AC3E}">
        <p14:creationId xmlns:p14="http://schemas.microsoft.com/office/powerpoint/2010/main" val="1679566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B1E7B2-56D1-BA5A-7163-F9E31C1C1B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02A384C-12DA-B081-E3A8-72F0347A69C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8" t="1749" r="15443"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B969CBC6-6141-0D04-7A5C-A142417460B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4450039"/>
              </p:ext>
            </p:extLst>
          </p:nvPr>
        </p:nvGraphicFramePr>
        <p:xfrm>
          <a:off x="2683562" y="1294601"/>
          <a:ext cx="7142081" cy="2439544"/>
        </p:xfrm>
        <a:graphic>
          <a:graphicData uri="http://schemas.openxmlformats.org/drawingml/2006/table">
            <a:tbl>
              <a:tblPr firstRow="1" firstCol="1" bandRow="1">
                <a:tableStyleId>{8A107856-5554-42FB-B03E-39F5DBC370BA}</a:tableStyleId>
              </a:tblPr>
              <a:tblGrid>
                <a:gridCol w="2629228">
                  <a:extLst>
                    <a:ext uri="{9D8B030D-6E8A-4147-A177-3AD203B41FA5}">
                      <a16:colId xmlns:a16="http://schemas.microsoft.com/office/drawing/2014/main" val="1479778784"/>
                    </a:ext>
                  </a:extLst>
                </a:gridCol>
                <a:gridCol w="2661520">
                  <a:extLst>
                    <a:ext uri="{9D8B030D-6E8A-4147-A177-3AD203B41FA5}">
                      <a16:colId xmlns:a16="http://schemas.microsoft.com/office/drawing/2014/main" val="2170449676"/>
                    </a:ext>
                  </a:extLst>
                </a:gridCol>
                <a:gridCol w="1851333">
                  <a:extLst>
                    <a:ext uri="{9D8B030D-6E8A-4147-A177-3AD203B41FA5}">
                      <a16:colId xmlns:a16="http://schemas.microsoft.com/office/drawing/2014/main" val="274789100"/>
                    </a:ext>
                  </a:extLst>
                </a:gridCol>
              </a:tblGrid>
              <a:tr h="84899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10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1600" b="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3600" b="0" kern="100">
                          <a:solidFill>
                            <a:srgbClr val="000000"/>
                          </a:solidFill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nat</a:t>
                      </a:r>
                      <a:endParaRPr lang="en-GB" sz="1600" b="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b="0" kern="100">
                          <a:solidFill>
                            <a:srgbClr val="000000"/>
                          </a:solidFill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born</a:t>
                      </a:r>
                      <a:endParaRPr lang="en-GB" sz="1600" b="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100" dirty="0" err="1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ure+al</a:t>
                      </a:r>
                      <a:endParaRPr lang="en-GB" sz="16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100" dirty="0" err="1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ive</a:t>
                      </a:r>
                      <a:endParaRPr lang="en-GB" sz="16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100" dirty="0" err="1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ion+al</a:t>
                      </a:r>
                      <a:endParaRPr lang="en-GB" sz="16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100" dirty="0" err="1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ive+ity</a:t>
                      </a:r>
                      <a:br>
                        <a:rPr lang="en-GB" sz="2000" b="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</a:br>
                      <a:endParaRPr lang="en-GB" sz="16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984906021"/>
                  </a:ext>
                </a:extLst>
              </a:tr>
              <a:tr h="18573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0">
                          <a:solidFill>
                            <a:srgbClr val="000000"/>
                          </a:solidFill>
                          <a:effectLst/>
                          <a:latin typeface="Andika" panose="020000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in</a:t>
                      </a:r>
                      <a:endParaRPr lang="en-GB" sz="1600" b="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e</a:t>
                      </a:r>
                      <a:br>
                        <a:rPr lang="en-GB" sz="2000" b="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</a:br>
                      <a:endParaRPr lang="en-GB" sz="16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134665096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2923357A-44F8-7E66-68A8-D73CF139DCC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55271" y="278129"/>
            <a:ext cx="10397124" cy="638733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 fontScale="90000"/>
          </a:bodyPr>
          <a:lstStyle/>
          <a:p>
            <a:r>
              <a:rPr lang="en-GB" sz="4000" dirty="0">
                <a:solidFill>
                  <a:schemeClr val="bg1"/>
                </a:solidFill>
                <a:ea typeface="Andika" panose="02000000000000000000" pitchFamily="2" charset="0"/>
                <a:cs typeface="Andika" panose="02000000000000000000" pitchFamily="2" charset="0"/>
              </a:rPr>
              <a:t>How many words can you assemble?</a:t>
            </a:r>
          </a:p>
        </p:txBody>
      </p:sp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2E7E0272-8A54-3D25-CAD5-F24438B79D0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7464" y="0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5" name="rope">
            <a:extLst>
              <a:ext uri="{FF2B5EF4-FFF2-40B4-BE49-F238E27FC236}">
                <a16:creationId xmlns:a16="http://schemas.microsoft.com/office/drawing/2014/main" id="{C8C7C7CF-A802-8B75-CDD7-7F3F67772B21}"/>
              </a:ext>
            </a:extLst>
          </p:cNvPr>
          <p:cNvSpPr txBox="1">
            <a:spLocks/>
          </p:cNvSpPr>
          <p:nvPr/>
        </p:nvSpPr>
        <p:spPr>
          <a:xfrm>
            <a:off x="3480987" y="3996153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 natural</a:t>
            </a:r>
          </a:p>
        </p:txBody>
      </p:sp>
      <p:sp>
        <p:nvSpPr>
          <p:cNvPr id="6" name="rope">
            <a:extLst>
              <a:ext uri="{FF2B5EF4-FFF2-40B4-BE49-F238E27FC236}">
                <a16:creationId xmlns:a16="http://schemas.microsoft.com/office/drawing/2014/main" id="{53CCCB6D-E630-F7C9-4427-9C315BCEBBDC}"/>
              </a:ext>
            </a:extLst>
          </p:cNvPr>
          <p:cNvSpPr txBox="1">
            <a:spLocks/>
          </p:cNvSpPr>
          <p:nvPr/>
        </p:nvSpPr>
        <p:spPr>
          <a:xfrm>
            <a:off x="3480985" y="5182333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 national  </a:t>
            </a:r>
          </a:p>
        </p:txBody>
      </p:sp>
      <p:sp>
        <p:nvSpPr>
          <p:cNvPr id="11" name="rope">
            <a:extLst>
              <a:ext uri="{FF2B5EF4-FFF2-40B4-BE49-F238E27FC236}">
                <a16:creationId xmlns:a16="http://schemas.microsoft.com/office/drawing/2014/main" id="{E01635AF-5BA6-9C1E-A88C-3F72D89D29B1}"/>
              </a:ext>
            </a:extLst>
          </p:cNvPr>
          <p:cNvSpPr txBox="1">
            <a:spLocks/>
          </p:cNvSpPr>
          <p:nvPr/>
        </p:nvSpPr>
        <p:spPr>
          <a:xfrm>
            <a:off x="3480985" y="4589243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 native  </a:t>
            </a:r>
          </a:p>
        </p:txBody>
      </p:sp>
      <p:sp>
        <p:nvSpPr>
          <p:cNvPr id="13" name="rope">
            <a:extLst>
              <a:ext uri="{FF2B5EF4-FFF2-40B4-BE49-F238E27FC236}">
                <a16:creationId xmlns:a16="http://schemas.microsoft.com/office/drawing/2014/main" id="{A370D7E2-C7AE-2E81-1A17-44247180BA86}"/>
              </a:ext>
            </a:extLst>
          </p:cNvPr>
          <p:cNvSpPr txBox="1">
            <a:spLocks/>
          </p:cNvSpPr>
          <p:nvPr/>
        </p:nvSpPr>
        <p:spPr>
          <a:xfrm>
            <a:off x="6306948" y="4011014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 nativity</a:t>
            </a:r>
          </a:p>
        </p:txBody>
      </p:sp>
      <p:sp>
        <p:nvSpPr>
          <p:cNvPr id="20" name="rope">
            <a:extLst>
              <a:ext uri="{FF2B5EF4-FFF2-40B4-BE49-F238E27FC236}">
                <a16:creationId xmlns:a16="http://schemas.microsoft.com/office/drawing/2014/main" id="{73CB3B9A-D9B5-0DAC-67B2-A9E279B6BE2A}"/>
              </a:ext>
            </a:extLst>
          </p:cNvPr>
          <p:cNvSpPr txBox="1">
            <a:spLocks/>
          </p:cNvSpPr>
          <p:nvPr/>
        </p:nvSpPr>
        <p:spPr>
          <a:xfrm>
            <a:off x="6306948" y="4568734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5. innate  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E312A059-87B9-C1CA-6EE7-C06D95F8CF5E}"/>
              </a:ext>
            </a:extLst>
          </p:cNvPr>
          <p:cNvSpPr txBox="1">
            <a:spLocks/>
          </p:cNvSpPr>
          <p:nvPr/>
        </p:nvSpPr>
        <p:spPr>
          <a:xfrm>
            <a:off x="2708007" y="5967927"/>
            <a:ext cx="7367587" cy="513225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25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Andika" panose="02000000000000000000" pitchFamily="2" charset="0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ea typeface="Andika" panose="02000000000000000000" pitchFamily="2" charset="0"/>
                <a:cs typeface="Andika" panose="02000000000000000000" pitchFamily="2" charset="0"/>
              </a:rPr>
              <a:t>Can you use these words in a sentence?</a:t>
            </a:r>
          </a:p>
        </p:txBody>
      </p:sp>
    </p:spTree>
    <p:extLst>
      <p:ext uri="{BB962C8B-B14F-4D97-AF65-F5344CB8AC3E}">
        <p14:creationId xmlns:p14="http://schemas.microsoft.com/office/powerpoint/2010/main" val="2437532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1" grpId="0" animBg="1"/>
      <p:bldP spid="13" grpId="0" animBg="1"/>
      <p:bldP spid="20" grpId="0" animBg="1"/>
      <p:bldP spid="2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0F5B30F-1FED-8A4D-DCA5-3C0EC26CB4B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8" t="1749" r="15443"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pic>
        <p:nvPicPr>
          <p:cNvPr id="4" name="Picture 3" descr="A picture containing logo&#10;&#10;Description automatically generated">
            <a:extLst>
              <a:ext uri="{FF2B5EF4-FFF2-40B4-BE49-F238E27FC236}">
                <a16:creationId xmlns:a16="http://schemas.microsoft.com/office/drawing/2014/main" id="{BE16F2CA-9BD5-F56A-3F60-CB683DBA818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5" name="Picture 4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EB7EA3E5-0840-A1DC-6F6F-9931F830645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271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5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14D930D2-2C34-99E2-C608-2D7F912FBF6D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666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928731" y="1963667"/>
            <a:ext cx="6584634" cy="1885110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Nat &amp; Mort</a:t>
            </a:r>
          </a:p>
        </p:txBody>
      </p:sp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2.96296E-6 L 0.08828 0.4372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27" y="2187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8411 0.07754 L -0.23164 -0.05787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794" y="-6782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B73B74-B7F1-5B02-10C2-87EE903467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3F7F0DD-08EB-E846-8535-D30F13F107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1BCE3F66-BAC1-C2E5-EA48-05CA4489D1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22D348F5-DD56-0267-1D31-8DF5DB8E522D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9610586D-C36A-1C3A-4EE3-1BEA8A686F7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EDD1887-661E-F2C4-CCDD-3D70D09803FC}"/>
              </a:ext>
            </a:extLst>
          </p:cNvPr>
          <p:cNvSpPr txBox="1"/>
          <p:nvPr/>
        </p:nvSpPr>
        <p:spPr>
          <a:xfrm>
            <a:off x="723205" y="1968670"/>
            <a:ext cx="1069016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It turned out that their species was not murtal in the conventional sense; instead, they possessed an innatte ability to regenerate and live indefinitely.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960417B-D212-72A9-9B00-409F7E8250F1}"/>
              </a:ext>
            </a:extLst>
          </p:cNvPr>
          <p:cNvSpPr txBox="1"/>
          <p:nvPr/>
        </p:nvSpPr>
        <p:spPr>
          <a:xfrm>
            <a:off x="861753" y="4511745"/>
            <a:ext cx="1069016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They celebrated the nattivity of Mathedonia in a grand nattional festival that united their immurtal community.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B83D266-45A2-DC9A-CACE-B8EBD90060A9}"/>
              </a:ext>
            </a:extLst>
          </p:cNvPr>
          <p:cNvSpPr txBox="1"/>
          <p:nvPr/>
        </p:nvSpPr>
        <p:spPr>
          <a:xfrm>
            <a:off x="778628" y="1968670"/>
            <a:ext cx="1069016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It turned out that their species was not </a:t>
            </a:r>
            <a:r>
              <a:rPr lang="en-GB" sz="3600" u="sng" dirty="0">
                <a:solidFill>
                  <a:srgbClr val="FF0000"/>
                </a:solidFill>
              </a:rPr>
              <a:t>mort</a:t>
            </a:r>
            <a:r>
              <a:rPr lang="en-GB" sz="3600" dirty="0">
                <a:solidFill>
                  <a:schemeClr val="bg1"/>
                </a:solidFill>
              </a:rPr>
              <a:t>al in the conventional sense; instead, they possessed an in</a:t>
            </a:r>
            <a:r>
              <a:rPr lang="en-GB" sz="3600" u="sng" dirty="0">
                <a:solidFill>
                  <a:srgbClr val="FF0000"/>
                </a:solidFill>
              </a:rPr>
              <a:t>nat</a:t>
            </a:r>
            <a:r>
              <a:rPr lang="en-GB" sz="3600" dirty="0">
                <a:solidFill>
                  <a:schemeClr val="bg1"/>
                </a:solidFill>
              </a:rPr>
              <a:t>e ability to regenerate and live indefinitely.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6294BCD-0CB5-3874-4E39-3E2FEB1EBF44}"/>
              </a:ext>
            </a:extLst>
          </p:cNvPr>
          <p:cNvSpPr txBox="1"/>
          <p:nvPr/>
        </p:nvSpPr>
        <p:spPr>
          <a:xfrm>
            <a:off x="778628" y="4516792"/>
            <a:ext cx="1069016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They celebrated the </a:t>
            </a:r>
            <a:r>
              <a:rPr lang="en-GB" sz="3600" u="sng" dirty="0">
                <a:solidFill>
                  <a:srgbClr val="FF0000"/>
                </a:solidFill>
              </a:rPr>
              <a:t>nat</a:t>
            </a:r>
            <a:r>
              <a:rPr lang="en-GB" sz="3600" dirty="0">
                <a:solidFill>
                  <a:schemeClr val="bg1"/>
                </a:solidFill>
              </a:rPr>
              <a:t>ivity of Mathedonia in a grand </a:t>
            </a:r>
            <a:r>
              <a:rPr lang="en-GB" sz="3600" u="sng" dirty="0">
                <a:solidFill>
                  <a:srgbClr val="FF0000"/>
                </a:solidFill>
              </a:rPr>
              <a:t>nat</a:t>
            </a:r>
            <a:r>
              <a:rPr lang="en-GB" sz="3600" dirty="0">
                <a:solidFill>
                  <a:schemeClr val="bg1"/>
                </a:solidFill>
              </a:rPr>
              <a:t>ional festival that united their 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</a:rPr>
              <a:t>im</a:t>
            </a:r>
            <a:r>
              <a:rPr lang="en-GB" sz="3600" u="sng" dirty="0">
                <a:solidFill>
                  <a:srgbClr val="FF0000"/>
                </a:solidFill>
              </a:rPr>
              <a:t>mort</a:t>
            </a:r>
            <a:r>
              <a:rPr lang="en-GB" sz="3600" dirty="0">
                <a:solidFill>
                  <a:schemeClr val="bg1"/>
                </a:solidFill>
              </a:rPr>
              <a:t>al community.</a:t>
            </a:r>
          </a:p>
        </p:txBody>
      </p:sp>
    </p:spTree>
    <p:extLst>
      <p:ext uri="{BB962C8B-B14F-4D97-AF65-F5344CB8AC3E}">
        <p14:creationId xmlns:p14="http://schemas.microsoft.com/office/powerpoint/2010/main" val="782890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3" grpId="0"/>
      <p:bldP spid="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iagram&#10;&#10;Description automatically generated">
            <a:extLst>
              <a:ext uri="{FF2B5EF4-FFF2-40B4-BE49-F238E27FC236}">
                <a16:creationId xmlns:a16="http://schemas.microsoft.com/office/drawing/2014/main" id="{803A0A27-80D6-15EA-06AA-894E4D6C4C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4034" y="272915"/>
            <a:ext cx="9605555" cy="152979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 fontScale="92500"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Scrambler has scrambled some words! Which four words has he scrambled?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DC34DC73-29CD-E5E8-7F27-AC27DB5B1E92}"/>
              </a:ext>
            </a:extLst>
          </p:cNvPr>
          <p:cNvSpPr txBox="1">
            <a:spLocks/>
          </p:cNvSpPr>
          <p:nvPr/>
        </p:nvSpPr>
        <p:spPr>
          <a:xfrm>
            <a:off x="3598571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</a:p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tanive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3E6BE0D9-85D8-57B4-41CE-BDDE44CBE3F4}"/>
              </a:ext>
            </a:extLst>
          </p:cNvPr>
          <p:cNvSpPr txBox="1">
            <a:spLocks/>
          </p:cNvSpPr>
          <p:nvPr/>
        </p:nvSpPr>
        <p:spPr>
          <a:xfrm>
            <a:off x="6426924" y="2329146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sz="5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tormaitly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61CDE6F-956D-514E-27A2-60A492F3DD15}"/>
              </a:ext>
            </a:extLst>
          </p:cNvPr>
          <p:cNvSpPr txBox="1">
            <a:spLocks/>
          </p:cNvSpPr>
          <p:nvPr/>
        </p:nvSpPr>
        <p:spPr>
          <a:xfrm>
            <a:off x="6406592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tanlura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B4AB500-C711-94E6-0EC2-FC502538B119}"/>
              </a:ext>
            </a:extLst>
          </p:cNvPr>
          <p:cNvSpPr txBox="1">
            <a:spLocks/>
          </p:cNvSpPr>
          <p:nvPr/>
        </p:nvSpPr>
        <p:spPr>
          <a:xfrm>
            <a:off x="3598571" y="2317680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tormal</a:t>
            </a:r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0" name="Red Oval">
            <a:extLst>
              <a:ext uri="{FF2B5EF4-FFF2-40B4-BE49-F238E27FC236}">
                <a16:creationId xmlns:a16="http://schemas.microsoft.com/office/drawing/2014/main" id="{8D3EBFD5-82F3-796A-5DED-4137E46CF11D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" name="Green Oval">
            <a:extLst>
              <a:ext uri="{FF2B5EF4-FFF2-40B4-BE49-F238E27FC236}">
                <a16:creationId xmlns:a16="http://schemas.microsoft.com/office/drawing/2014/main" id="{FA463431-F56F-ABAF-D50B-444305BC2F60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6C9B103-4D2D-E757-1AB0-43259C072B34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TIME'S UP!</a:t>
            </a:r>
          </a:p>
        </p:txBody>
      </p:sp>
      <p:sp>
        <p:nvSpPr>
          <p:cNvPr id="20" name="Grey Oval">
            <a:extLst>
              <a:ext uri="{FF2B5EF4-FFF2-40B4-BE49-F238E27FC236}">
                <a16:creationId xmlns:a16="http://schemas.microsoft.com/office/drawing/2014/main" id="{12A43880-EFB8-69DC-FB95-449CF46BA7D8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9BC0ADD0-B86F-97C6-9239-323CCD5C8517}"/>
              </a:ext>
            </a:extLst>
          </p:cNvPr>
          <p:cNvSpPr/>
          <p:nvPr/>
        </p:nvSpPr>
        <p:spPr>
          <a:xfrm>
            <a:off x="1693985" y="4207681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58E8EA6-4AEE-7C8B-7C55-DD314227087F}"/>
              </a:ext>
            </a:extLst>
          </p:cNvPr>
          <p:cNvCxnSpPr>
            <a:cxnSpLocks/>
            <a:stCxn id="20" idx="0"/>
          </p:cNvCxnSpPr>
          <p:nvPr/>
        </p:nvCxnSpPr>
        <p:spPr>
          <a:xfrm>
            <a:off x="1741225" y="2982753"/>
            <a:ext cx="0" cy="22309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A0EC5A8-413A-3BFB-ACC9-93C9903E8EA7}"/>
              </a:ext>
            </a:extLst>
          </p:cNvPr>
          <p:cNvCxnSpPr>
            <a:cxnSpLocks/>
          </p:cNvCxnSpPr>
          <p:nvPr/>
        </p:nvCxnSpPr>
        <p:spPr>
          <a:xfrm>
            <a:off x="1741225" y="5281963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49A0293-142E-CD2B-9544-42C86912401E}"/>
              </a:ext>
            </a:extLst>
          </p:cNvPr>
          <p:cNvCxnSpPr>
            <a:cxnSpLocks/>
          </p:cNvCxnSpPr>
          <p:nvPr/>
        </p:nvCxnSpPr>
        <p:spPr>
          <a:xfrm>
            <a:off x="2335587" y="5073727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03F8E1D-2850-1BB2-F9AF-3C4ACE0233BE}"/>
              </a:ext>
            </a:extLst>
          </p:cNvPr>
          <p:cNvCxnSpPr>
            <a:cxnSpLocks/>
          </p:cNvCxnSpPr>
          <p:nvPr/>
        </p:nvCxnSpPr>
        <p:spPr>
          <a:xfrm>
            <a:off x="1012534" y="318990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1C6EA3C9-DD1E-6CB4-0F84-5F311BF0A040}"/>
              </a:ext>
            </a:extLst>
          </p:cNvPr>
          <p:cNvCxnSpPr>
            <a:cxnSpLocks/>
          </p:cNvCxnSpPr>
          <p:nvPr/>
        </p:nvCxnSpPr>
        <p:spPr>
          <a:xfrm>
            <a:off x="597329" y="3683642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7CD043D-BF08-EAB7-9B90-AB3A352BFB20}"/>
              </a:ext>
            </a:extLst>
          </p:cNvPr>
          <p:cNvCxnSpPr>
            <a:cxnSpLocks/>
          </p:cNvCxnSpPr>
          <p:nvPr/>
        </p:nvCxnSpPr>
        <p:spPr>
          <a:xfrm>
            <a:off x="2634003" y="471235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BAA2371-9DC6-1667-FF38-0D300332760A}"/>
              </a:ext>
            </a:extLst>
          </p:cNvPr>
          <p:cNvCxnSpPr>
            <a:cxnSpLocks/>
          </p:cNvCxnSpPr>
          <p:nvPr/>
        </p:nvCxnSpPr>
        <p:spPr>
          <a:xfrm>
            <a:off x="2766347" y="4244990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CE1100A-D041-B610-605D-C52BE1942DEE}"/>
              </a:ext>
            </a:extLst>
          </p:cNvPr>
          <p:cNvCxnSpPr>
            <a:cxnSpLocks/>
          </p:cNvCxnSpPr>
          <p:nvPr/>
        </p:nvCxnSpPr>
        <p:spPr>
          <a:xfrm>
            <a:off x="467256" y="426661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8D9AA3BF-A8EF-25F0-1E60-B52BFC554660}"/>
              </a:ext>
            </a:extLst>
          </p:cNvPr>
          <p:cNvCxnSpPr>
            <a:cxnSpLocks/>
          </p:cNvCxnSpPr>
          <p:nvPr/>
        </p:nvCxnSpPr>
        <p:spPr>
          <a:xfrm flipV="1">
            <a:off x="2687081" y="3697692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16751A25-6A60-95E5-1CC4-459E677921F7}"/>
              </a:ext>
            </a:extLst>
          </p:cNvPr>
          <p:cNvCxnSpPr>
            <a:cxnSpLocks/>
          </p:cNvCxnSpPr>
          <p:nvPr/>
        </p:nvCxnSpPr>
        <p:spPr>
          <a:xfrm flipV="1">
            <a:off x="627096" y="4728747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1D07E2CB-93A9-DE54-7FF5-3C1C7548861E}"/>
              </a:ext>
            </a:extLst>
          </p:cNvPr>
          <p:cNvCxnSpPr>
            <a:cxnSpLocks/>
          </p:cNvCxnSpPr>
          <p:nvPr/>
        </p:nvCxnSpPr>
        <p:spPr>
          <a:xfrm flipV="1">
            <a:off x="987726" y="5073727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2FC9F03C-3B72-F929-113B-7B438305B16A}"/>
              </a:ext>
            </a:extLst>
          </p:cNvPr>
          <p:cNvCxnSpPr>
            <a:cxnSpLocks/>
          </p:cNvCxnSpPr>
          <p:nvPr/>
        </p:nvCxnSpPr>
        <p:spPr>
          <a:xfrm flipV="1">
            <a:off x="2391236" y="3231403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Group 35">
            <a:extLst>
              <a:ext uri="{FF2B5EF4-FFF2-40B4-BE49-F238E27FC236}">
                <a16:creationId xmlns:a16="http://schemas.microsoft.com/office/drawing/2014/main" id="{A052C3CD-0D12-5861-00D1-11F739744973}"/>
              </a:ext>
            </a:extLst>
          </p:cNvPr>
          <p:cNvGrpSpPr>
            <a:grpSpLocks/>
          </p:cNvGrpSpPr>
          <p:nvPr/>
        </p:nvGrpSpPr>
        <p:grpSpPr bwMode="auto">
          <a:xfrm>
            <a:off x="1740453" y="3162513"/>
            <a:ext cx="7938" cy="2208212"/>
            <a:chOff x="6948614" y="3503140"/>
            <a:chExt cx="7930" cy="2208694"/>
          </a:xfrm>
        </p:grpSpPr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8E431F48-DEA3-5A70-F61C-6CE94C87BB0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ADA33F04-A3F2-E3F8-1EF5-F337DBBDBDC8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39">
            <a:extLst>
              <a:ext uri="{FF2B5EF4-FFF2-40B4-BE49-F238E27FC236}">
                <a16:creationId xmlns:a16="http://schemas.microsoft.com/office/drawing/2014/main" id="{26A50CD2-9B07-3E5C-93D3-50F3BB83488D}"/>
              </a:ext>
            </a:extLst>
          </p:cNvPr>
          <p:cNvSpPr txBox="1"/>
          <p:nvPr/>
        </p:nvSpPr>
        <p:spPr>
          <a:xfrm>
            <a:off x="314670" y="2196915"/>
            <a:ext cx="2851565" cy="510778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30 Second Timer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E07083D-D162-EDA2-CFB2-2A8ACD3F300D}"/>
              </a:ext>
            </a:extLst>
          </p:cNvPr>
          <p:cNvSpPr txBox="1"/>
          <p:nvPr/>
        </p:nvSpPr>
        <p:spPr>
          <a:xfrm>
            <a:off x="9255277" y="2394857"/>
            <a:ext cx="2844987" cy="3312200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>
              <a:spcBef>
                <a:spcPct val="0"/>
              </a:spcBef>
            </a:pPr>
            <a:r>
              <a:rPr lang="en-GB" altLang="en-US" sz="3200" dirty="0">
                <a:solidFill>
                  <a:schemeClr val="tx1"/>
                </a:solidFill>
                <a:latin typeface="+mn-lt"/>
              </a:rPr>
              <a:t>natural</a:t>
            </a:r>
          </a:p>
          <a:p>
            <a:pPr algn="ctr">
              <a:spcBef>
                <a:spcPct val="0"/>
              </a:spcBef>
            </a:pPr>
            <a:r>
              <a:rPr lang="en-GB" altLang="en-US" sz="3200" dirty="0">
                <a:solidFill>
                  <a:schemeClr val="tx1"/>
                </a:solidFill>
                <a:latin typeface="+mn-lt"/>
              </a:rPr>
              <a:t>native</a:t>
            </a:r>
          </a:p>
          <a:p>
            <a:pPr algn="ctr">
              <a:spcBef>
                <a:spcPct val="0"/>
              </a:spcBef>
            </a:pPr>
            <a:r>
              <a:rPr lang="en-GB" altLang="en-US" sz="3200" dirty="0">
                <a:solidFill>
                  <a:schemeClr val="tx1"/>
                </a:solidFill>
                <a:latin typeface="+mn-lt"/>
              </a:rPr>
              <a:t>national</a:t>
            </a:r>
          </a:p>
          <a:p>
            <a:pPr algn="ctr"/>
            <a:r>
              <a:rPr lang="en-GB" sz="3200" dirty="0">
                <a:latin typeface="Andika" panose="02000000000000000000" pitchFamily="2" charset="0"/>
              </a:rPr>
              <a:t>mortality</a:t>
            </a:r>
          </a:p>
          <a:p>
            <a:pPr algn="ctr"/>
            <a:r>
              <a:rPr lang="en-GB" sz="3200" dirty="0">
                <a:latin typeface="Andika" panose="02000000000000000000" pitchFamily="2" charset="0"/>
              </a:rPr>
              <a:t>mortgage</a:t>
            </a:r>
          </a:p>
          <a:p>
            <a:pPr algn="ctr"/>
            <a:r>
              <a:rPr lang="en-GB" sz="3200" dirty="0">
                <a:latin typeface="Andika" panose="02000000000000000000" pitchFamily="2" charset="0"/>
              </a:rPr>
              <a:t>mortal</a:t>
            </a:r>
          </a:p>
        </p:txBody>
      </p:sp>
      <p:pic>
        <p:nvPicPr>
          <p:cNvPr id="5" name="Picture 4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8B019E17-9C94-1B45-6893-EB0EA36C8F6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1329" y="4660847"/>
            <a:ext cx="1661233" cy="2145649"/>
          </a:xfrm>
          <a:prstGeom prst="rect">
            <a:avLst/>
          </a:prstGeom>
        </p:spPr>
      </p:pic>
      <p:sp>
        <p:nvSpPr>
          <p:cNvPr id="41" name="TextBox 40">
            <a:extLst>
              <a:ext uri="{FF2B5EF4-FFF2-40B4-BE49-F238E27FC236}">
                <a16:creationId xmlns:a16="http://schemas.microsoft.com/office/drawing/2014/main" id="{0A4E4727-BCD6-9797-B574-6054F733D53E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TIME'S UP!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7CFD9277-F075-9E67-735E-316768EDB378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15 seconds!</a:t>
            </a:r>
          </a:p>
        </p:txBody>
      </p:sp>
      <p:sp>
        <p:nvSpPr>
          <p:cNvPr id="43" name="Go 30 seconds">
            <a:extLst>
              <a:ext uri="{FF2B5EF4-FFF2-40B4-BE49-F238E27FC236}">
                <a16:creationId xmlns:a16="http://schemas.microsoft.com/office/drawing/2014/main" id="{253787CD-3B53-663F-1303-AC106470E016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sp>
        <p:nvSpPr>
          <p:cNvPr id="44" name="30 seconds start">
            <a:extLst>
              <a:ext uri="{FF2B5EF4-FFF2-40B4-BE49-F238E27FC236}">
                <a16:creationId xmlns:a16="http://schemas.microsoft.com/office/drawing/2014/main" id="{9B3E9F09-9C08-4213-473B-A6F7571C51DE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</p:spTree>
    <p:extLst>
      <p:ext uri="{BB962C8B-B14F-4D97-AF65-F5344CB8AC3E}">
        <p14:creationId xmlns:p14="http://schemas.microsoft.com/office/powerpoint/2010/main" val="1950301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6" dur="3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0" nodeType="withEffect">
                                  <p:stCondLst>
                                    <p:cond delay="3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0" nodeType="withEffect">
                                  <p:stCondLst>
                                    <p:cond delay="1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0" grpId="0" animBg="1"/>
      <p:bldP spid="42" grpId="0" animBg="1"/>
      <p:bldP spid="43" grpId="0" animBg="1"/>
      <p:bldP spid="4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667404F3-D2BD-6013-22ED-C8451D21CA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4034" y="272915"/>
            <a:ext cx="9605555" cy="152979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Well done!</a:t>
            </a:r>
          </a:p>
        </p:txBody>
      </p:sp>
      <p:sp>
        <p:nvSpPr>
          <p:cNvPr id="10" name="Red Oval">
            <a:extLst>
              <a:ext uri="{FF2B5EF4-FFF2-40B4-BE49-F238E27FC236}">
                <a16:creationId xmlns:a16="http://schemas.microsoft.com/office/drawing/2014/main" id="{8D3EBFD5-82F3-796A-5DED-4137E46CF11D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6C9B103-4D2D-E757-1AB0-43259C072B34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TIME'S UP!</a:t>
            </a: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9BC0ADD0-B86F-97C6-9239-323CCD5C8517}"/>
              </a:ext>
            </a:extLst>
          </p:cNvPr>
          <p:cNvSpPr/>
          <p:nvPr/>
        </p:nvSpPr>
        <p:spPr>
          <a:xfrm>
            <a:off x="1693985" y="4207681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58E8EA6-4AEE-7C8B-7C55-DD314227087F}"/>
              </a:ext>
            </a:extLst>
          </p:cNvPr>
          <p:cNvCxnSpPr>
            <a:cxnSpLocks/>
          </p:cNvCxnSpPr>
          <p:nvPr/>
        </p:nvCxnSpPr>
        <p:spPr>
          <a:xfrm>
            <a:off x="1741225" y="2982753"/>
            <a:ext cx="0" cy="22309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A0EC5A8-413A-3BFB-ACC9-93C9903E8EA7}"/>
              </a:ext>
            </a:extLst>
          </p:cNvPr>
          <p:cNvCxnSpPr>
            <a:cxnSpLocks/>
          </p:cNvCxnSpPr>
          <p:nvPr/>
        </p:nvCxnSpPr>
        <p:spPr>
          <a:xfrm>
            <a:off x="1741225" y="5281963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49A0293-142E-CD2B-9544-42C86912401E}"/>
              </a:ext>
            </a:extLst>
          </p:cNvPr>
          <p:cNvCxnSpPr>
            <a:cxnSpLocks/>
          </p:cNvCxnSpPr>
          <p:nvPr/>
        </p:nvCxnSpPr>
        <p:spPr>
          <a:xfrm>
            <a:off x="2335587" y="5073727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03F8E1D-2850-1BB2-F9AF-3C4ACE0233BE}"/>
              </a:ext>
            </a:extLst>
          </p:cNvPr>
          <p:cNvCxnSpPr>
            <a:cxnSpLocks/>
          </p:cNvCxnSpPr>
          <p:nvPr/>
        </p:nvCxnSpPr>
        <p:spPr>
          <a:xfrm>
            <a:off x="1012534" y="318990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1C6EA3C9-DD1E-6CB4-0F84-5F311BF0A040}"/>
              </a:ext>
            </a:extLst>
          </p:cNvPr>
          <p:cNvCxnSpPr>
            <a:cxnSpLocks/>
          </p:cNvCxnSpPr>
          <p:nvPr/>
        </p:nvCxnSpPr>
        <p:spPr>
          <a:xfrm>
            <a:off x="597329" y="3683642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7CD043D-BF08-EAB7-9B90-AB3A352BFB20}"/>
              </a:ext>
            </a:extLst>
          </p:cNvPr>
          <p:cNvCxnSpPr>
            <a:cxnSpLocks/>
          </p:cNvCxnSpPr>
          <p:nvPr/>
        </p:nvCxnSpPr>
        <p:spPr>
          <a:xfrm>
            <a:off x="2634003" y="471235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BAA2371-9DC6-1667-FF38-0D300332760A}"/>
              </a:ext>
            </a:extLst>
          </p:cNvPr>
          <p:cNvCxnSpPr>
            <a:cxnSpLocks/>
          </p:cNvCxnSpPr>
          <p:nvPr/>
        </p:nvCxnSpPr>
        <p:spPr>
          <a:xfrm>
            <a:off x="2766347" y="4244990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CE1100A-D041-B610-605D-C52BE1942DEE}"/>
              </a:ext>
            </a:extLst>
          </p:cNvPr>
          <p:cNvCxnSpPr>
            <a:cxnSpLocks/>
          </p:cNvCxnSpPr>
          <p:nvPr/>
        </p:nvCxnSpPr>
        <p:spPr>
          <a:xfrm>
            <a:off x="467256" y="426661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8D9AA3BF-A8EF-25F0-1E60-B52BFC554660}"/>
              </a:ext>
            </a:extLst>
          </p:cNvPr>
          <p:cNvCxnSpPr>
            <a:cxnSpLocks/>
          </p:cNvCxnSpPr>
          <p:nvPr/>
        </p:nvCxnSpPr>
        <p:spPr>
          <a:xfrm flipV="1">
            <a:off x="2687081" y="3697692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16751A25-6A60-95E5-1CC4-459E677921F7}"/>
              </a:ext>
            </a:extLst>
          </p:cNvPr>
          <p:cNvCxnSpPr>
            <a:cxnSpLocks/>
          </p:cNvCxnSpPr>
          <p:nvPr/>
        </p:nvCxnSpPr>
        <p:spPr>
          <a:xfrm flipV="1">
            <a:off x="627096" y="4728747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1D07E2CB-93A9-DE54-7FF5-3C1C7548861E}"/>
              </a:ext>
            </a:extLst>
          </p:cNvPr>
          <p:cNvCxnSpPr>
            <a:cxnSpLocks/>
          </p:cNvCxnSpPr>
          <p:nvPr/>
        </p:nvCxnSpPr>
        <p:spPr>
          <a:xfrm flipV="1">
            <a:off x="987726" y="5073727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2FC9F03C-3B72-F929-113B-7B438305B16A}"/>
              </a:ext>
            </a:extLst>
          </p:cNvPr>
          <p:cNvCxnSpPr>
            <a:cxnSpLocks/>
          </p:cNvCxnSpPr>
          <p:nvPr/>
        </p:nvCxnSpPr>
        <p:spPr>
          <a:xfrm flipV="1">
            <a:off x="2391236" y="3231403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Group 35">
            <a:extLst>
              <a:ext uri="{FF2B5EF4-FFF2-40B4-BE49-F238E27FC236}">
                <a16:creationId xmlns:a16="http://schemas.microsoft.com/office/drawing/2014/main" id="{A052C3CD-0D12-5861-00D1-11F739744973}"/>
              </a:ext>
            </a:extLst>
          </p:cNvPr>
          <p:cNvGrpSpPr>
            <a:grpSpLocks/>
          </p:cNvGrpSpPr>
          <p:nvPr/>
        </p:nvGrpSpPr>
        <p:grpSpPr bwMode="auto">
          <a:xfrm rot="10800000">
            <a:off x="1740453" y="3162513"/>
            <a:ext cx="7938" cy="2208212"/>
            <a:chOff x="6948614" y="3503140"/>
            <a:chExt cx="7930" cy="2208694"/>
          </a:xfrm>
        </p:grpSpPr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8E431F48-DEA3-5A70-F61C-6CE94C87BB0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ADA33F04-A3F2-E3F8-1EF5-F337DBBDBDC8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39">
            <a:extLst>
              <a:ext uri="{FF2B5EF4-FFF2-40B4-BE49-F238E27FC236}">
                <a16:creationId xmlns:a16="http://schemas.microsoft.com/office/drawing/2014/main" id="{26A50CD2-9B07-3E5C-93D3-50F3BB83488D}"/>
              </a:ext>
            </a:extLst>
          </p:cNvPr>
          <p:cNvSpPr txBox="1"/>
          <p:nvPr/>
        </p:nvSpPr>
        <p:spPr>
          <a:xfrm>
            <a:off x="314670" y="2196915"/>
            <a:ext cx="2851565" cy="510778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30 Second Timer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0A4E4727-BCD6-9797-B574-6054F733D53E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TIME'S UP!</a:t>
            </a:r>
          </a:p>
        </p:txBody>
      </p:sp>
      <p:pic>
        <p:nvPicPr>
          <p:cNvPr id="39" name="Picture 38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0AACD90D-085D-EE10-C6F1-3771B61262C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5738" y="129547"/>
            <a:ext cx="2190564" cy="218813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1DB7796-8131-1833-99D6-3285FCC93DBC}"/>
              </a:ext>
            </a:extLst>
          </p:cNvPr>
          <p:cNvSpPr txBox="1">
            <a:spLocks/>
          </p:cNvSpPr>
          <p:nvPr/>
        </p:nvSpPr>
        <p:spPr>
          <a:xfrm>
            <a:off x="3598571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</a:p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tanive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0B943F0-C410-0FBA-2AC2-7A12978D6032}"/>
              </a:ext>
            </a:extLst>
          </p:cNvPr>
          <p:cNvSpPr txBox="1">
            <a:spLocks/>
          </p:cNvSpPr>
          <p:nvPr/>
        </p:nvSpPr>
        <p:spPr>
          <a:xfrm>
            <a:off x="6426924" y="2329146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sz="5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tormaitly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E5CB831-AF84-1200-BC16-4EC3A50662E8}"/>
              </a:ext>
            </a:extLst>
          </p:cNvPr>
          <p:cNvSpPr txBox="1">
            <a:spLocks/>
          </p:cNvSpPr>
          <p:nvPr/>
        </p:nvSpPr>
        <p:spPr>
          <a:xfrm>
            <a:off x="6406592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tanlura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D5729DB-14F5-237E-9656-0070465078B6}"/>
              </a:ext>
            </a:extLst>
          </p:cNvPr>
          <p:cNvSpPr txBox="1">
            <a:spLocks/>
          </p:cNvSpPr>
          <p:nvPr/>
        </p:nvSpPr>
        <p:spPr>
          <a:xfrm>
            <a:off x="3598571" y="2317680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tormal</a:t>
            </a:r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E46FD09-492E-0011-9390-E40D8814C1BB}"/>
              </a:ext>
            </a:extLst>
          </p:cNvPr>
          <p:cNvSpPr txBox="1"/>
          <p:nvPr/>
        </p:nvSpPr>
        <p:spPr>
          <a:xfrm>
            <a:off x="9255277" y="2394857"/>
            <a:ext cx="2844987" cy="3312200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>
              <a:spcBef>
                <a:spcPct val="0"/>
              </a:spcBef>
            </a:pPr>
            <a:r>
              <a:rPr lang="en-GB" altLang="en-US" sz="3200" dirty="0">
                <a:solidFill>
                  <a:srgbClr val="00B050"/>
                </a:solidFill>
                <a:latin typeface="+mn-lt"/>
              </a:rPr>
              <a:t>4. natural</a:t>
            </a:r>
          </a:p>
          <a:p>
            <a:pPr algn="ctr">
              <a:spcBef>
                <a:spcPct val="0"/>
              </a:spcBef>
            </a:pPr>
            <a:r>
              <a:rPr lang="en-GB" altLang="en-US" sz="3200" dirty="0">
                <a:solidFill>
                  <a:srgbClr val="EF8023"/>
                </a:solidFill>
                <a:latin typeface="+mn-lt"/>
              </a:rPr>
              <a:t>3. native</a:t>
            </a:r>
          </a:p>
          <a:p>
            <a:pPr algn="ctr">
              <a:spcBef>
                <a:spcPct val="0"/>
              </a:spcBef>
            </a:pPr>
            <a:r>
              <a:rPr lang="en-GB" altLang="en-US" sz="3200" dirty="0">
                <a:solidFill>
                  <a:schemeClr val="tx1"/>
                </a:solidFill>
                <a:latin typeface="+mn-lt"/>
              </a:rPr>
              <a:t>national</a:t>
            </a:r>
          </a:p>
          <a:p>
            <a:pPr algn="ctr"/>
            <a:r>
              <a:rPr lang="en-GB" sz="3200" dirty="0">
                <a:solidFill>
                  <a:srgbClr val="00B0F0"/>
                </a:solidFill>
                <a:latin typeface="Andika" panose="02000000000000000000" pitchFamily="2" charset="0"/>
              </a:rPr>
              <a:t>2. mortality</a:t>
            </a:r>
          </a:p>
          <a:p>
            <a:pPr algn="ctr"/>
            <a:r>
              <a:rPr lang="en-GB" sz="3200" dirty="0">
                <a:latin typeface="Andika" panose="02000000000000000000" pitchFamily="2" charset="0"/>
              </a:rPr>
              <a:t>mortgage</a:t>
            </a:r>
          </a:p>
          <a:p>
            <a:pPr algn="ctr"/>
            <a:r>
              <a:rPr lang="en-GB" sz="3200" dirty="0">
                <a:solidFill>
                  <a:srgbClr val="0070C0"/>
                </a:solidFill>
                <a:latin typeface="Andika" panose="02000000000000000000" pitchFamily="2" charset="0"/>
              </a:rPr>
              <a:t>1. mortal</a:t>
            </a:r>
          </a:p>
        </p:txBody>
      </p:sp>
    </p:spTree>
    <p:extLst>
      <p:ext uri="{BB962C8B-B14F-4D97-AF65-F5344CB8AC3E}">
        <p14:creationId xmlns:p14="http://schemas.microsoft.com/office/powerpoint/2010/main" val="188274505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150A53-4BAF-E3CB-594D-F51C95C487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C652FF92-2C99-8043-58C2-AC0D498C424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673D67E5-B893-9A6E-9DAE-962BACBDBE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745161"/>
              </p:ext>
            </p:extLst>
          </p:nvPr>
        </p:nvGraphicFramePr>
        <p:xfrm>
          <a:off x="1783325" y="2273748"/>
          <a:ext cx="8491119" cy="43187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53163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653163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653163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653163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653163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653163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653163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653163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653163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653163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653163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653163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653163">
                  <a:extLst>
                    <a:ext uri="{9D8B030D-6E8A-4147-A177-3AD203B41FA5}">
                      <a16:colId xmlns:a16="http://schemas.microsoft.com/office/drawing/2014/main" val="3024573543"/>
                    </a:ext>
                  </a:extLst>
                </a:gridCol>
              </a:tblGrid>
              <a:tr h="616967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616967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616967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616967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616967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616967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616967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43536893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C04ED334-EEF9-06CD-3787-48307B78B177}"/>
              </a:ext>
            </a:extLst>
          </p:cNvPr>
          <p:cNvSpPr txBox="1">
            <a:spLocks/>
          </p:cNvSpPr>
          <p:nvPr/>
        </p:nvSpPr>
        <p:spPr>
          <a:xfrm>
            <a:off x="370597" y="265483"/>
            <a:ext cx="11316578" cy="900441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1. Born in a particular place.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898602E-81A4-A9B1-5C0D-EE32A9B5A8A0}"/>
              </a:ext>
            </a:extLst>
          </p:cNvPr>
          <p:cNvSpPr txBox="1">
            <a:spLocks/>
          </p:cNvSpPr>
          <p:nvPr/>
        </p:nvSpPr>
        <p:spPr>
          <a:xfrm>
            <a:off x="4488357" y="1242325"/>
            <a:ext cx="3081057" cy="74804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native</a:t>
            </a:r>
          </a:p>
        </p:txBody>
      </p:sp>
    </p:spTree>
    <p:extLst>
      <p:ext uri="{BB962C8B-B14F-4D97-AF65-F5344CB8AC3E}">
        <p14:creationId xmlns:p14="http://schemas.microsoft.com/office/powerpoint/2010/main" val="1091674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6C5A77-4D08-24BF-1B2B-6874CEA6C3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22DBC6F6-7B26-BE1D-2927-FC050D3585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29A77177-9668-5571-8205-FE7E8D21431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0854247"/>
              </p:ext>
            </p:extLst>
          </p:nvPr>
        </p:nvGraphicFramePr>
        <p:xfrm>
          <a:off x="1783325" y="2273748"/>
          <a:ext cx="8491119" cy="43187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53163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653163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653163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653163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653163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653163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653163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653163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653163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653163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653163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653163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653163">
                  <a:extLst>
                    <a:ext uri="{9D8B030D-6E8A-4147-A177-3AD203B41FA5}">
                      <a16:colId xmlns:a16="http://schemas.microsoft.com/office/drawing/2014/main" val="3024573543"/>
                    </a:ext>
                  </a:extLst>
                </a:gridCol>
              </a:tblGrid>
              <a:tr h="616967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616967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616967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616967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616967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616967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616967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43536893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47EFE498-49A0-A323-F63F-7E4B43811B1E}"/>
              </a:ext>
            </a:extLst>
          </p:cNvPr>
          <p:cNvSpPr txBox="1">
            <a:spLocks/>
          </p:cNvSpPr>
          <p:nvPr/>
        </p:nvSpPr>
        <p:spPr>
          <a:xfrm>
            <a:off x="370597" y="265483"/>
            <a:ext cx="11316578" cy="900441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2. Existing from the time a person or animal is born.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3C28534-31D6-D8D8-BE03-E7B04ECC8087}"/>
              </a:ext>
            </a:extLst>
          </p:cNvPr>
          <p:cNvSpPr txBox="1">
            <a:spLocks/>
          </p:cNvSpPr>
          <p:nvPr/>
        </p:nvSpPr>
        <p:spPr>
          <a:xfrm>
            <a:off x="4488357" y="1242325"/>
            <a:ext cx="3081057" cy="74804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innate</a:t>
            </a:r>
          </a:p>
        </p:txBody>
      </p:sp>
    </p:spTree>
    <p:extLst>
      <p:ext uri="{BB962C8B-B14F-4D97-AF65-F5344CB8AC3E}">
        <p14:creationId xmlns:p14="http://schemas.microsoft.com/office/powerpoint/2010/main" val="2871913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EE25100-8249-A2B0-CE24-887F6324DD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22781442-53C9-66D4-1EFE-00702E4395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F1F036FB-2A84-7BDF-B9A7-D87F7B1107C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4356732"/>
              </p:ext>
            </p:extLst>
          </p:nvPr>
        </p:nvGraphicFramePr>
        <p:xfrm>
          <a:off x="1783325" y="2273748"/>
          <a:ext cx="8491119" cy="43187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53163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653163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653163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653163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653163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653163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653163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653163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653163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653163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653163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653163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653163">
                  <a:extLst>
                    <a:ext uri="{9D8B030D-6E8A-4147-A177-3AD203B41FA5}">
                      <a16:colId xmlns:a16="http://schemas.microsoft.com/office/drawing/2014/main" val="3024573543"/>
                    </a:ext>
                  </a:extLst>
                </a:gridCol>
              </a:tblGrid>
              <a:tr h="616967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616967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616967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616967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616967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616967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616967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43536893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43DD8911-C3FD-5632-C14E-C2F4B017A0DF}"/>
              </a:ext>
            </a:extLst>
          </p:cNvPr>
          <p:cNvSpPr txBox="1">
            <a:spLocks/>
          </p:cNvSpPr>
          <p:nvPr/>
        </p:nvSpPr>
        <p:spPr>
          <a:xfrm>
            <a:off x="370597" y="265483"/>
            <a:ext cx="11316578" cy="900441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3. A person whose job is to prepare </a:t>
            </a:r>
            <a:br>
              <a:rPr lang="en-GB" dirty="0">
                <a:solidFill>
                  <a:schemeClr val="bg1">
                    <a:lumMod val="95000"/>
                  </a:schemeClr>
                </a:solidFill>
              </a:rPr>
            </a:br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dead people to be buried.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2288B0E-A0A6-D25B-F4EB-868DA31D60A5}"/>
              </a:ext>
            </a:extLst>
          </p:cNvPr>
          <p:cNvSpPr txBox="1">
            <a:spLocks/>
          </p:cNvSpPr>
          <p:nvPr/>
        </p:nvSpPr>
        <p:spPr>
          <a:xfrm>
            <a:off x="4488357" y="1242325"/>
            <a:ext cx="3081057" cy="74804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mortician</a:t>
            </a:r>
          </a:p>
        </p:txBody>
      </p:sp>
    </p:spTree>
    <p:extLst>
      <p:ext uri="{BB962C8B-B14F-4D97-AF65-F5344CB8AC3E}">
        <p14:creationId xmlns:p14="http://schemas.microsoft.com/office/powerpoint/2010/main" val="6838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0E39956-98C5-89D1-DA77-05668017BC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CEDDAAF1-8942-B4A4-C443-B74C638C74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868D18D5-1376-F9A8-77AD-50E972D559D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824463"/>
              </p:ext>
            </p:extLst>
          </p:nvPr>
        </p:nvGraphicFramePr>
        <p:xfrm>
          <a:off x="1783325" y="2273748"/>
          <a:ext cx="8491119" cy="43187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53163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653163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653163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653163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653163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653163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653163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653163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653163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653163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653163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653163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653163">
                  <a:extLst>
                    <a:ext uri="{9D8B030D-6E8A-4147-A177-3AD203B41FA5}">
                      <a16:colId xmlns:a16="http://schemas.microsoft.com/office/drawing/2014/main" val="3024573543"/>
                    </a:ext>
                  </a:extLst>
                </a:gridCol>
              </a:tblGrid>
              <a:tr h="616967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616967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616967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616967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616967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616967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616967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43536893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2EE965D9-E6C0-5C9D-E9F5-74A002918D02}"/>
              </a:ext>
            </a:extLst>
          </p:cNvPr>
          <p:cNvSpPr txBox="1">
            <a:spLocks/>
          </p:cNvSpPr>
          <p:nvPr/>
        </p:nvSpPr>
        <p:spPr>
          <a:xfrm>
            <a:off x="370597" y="265483"/>
            <a:ext cx="11316578" cy="900441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4. Existing in nature and not made or caused by people.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55DB3E6-507F-5F1F-1AFB-962B91343C01}"/>
              </a:ext>
            </a:extLst>
          </p:cNvPr>
          <p:cNvSpPr txBox="1">
            <a:spLocks/>
          </p:cNvSpPr>
          <p:nvPr/>
        </p:nvSpPr>
        <p:spPr>
          <a:xfrm>
            <a:off x="4488357" y="1242325"/>
            <a:ext cx="3081057" cy="74804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natural</a:t>
            </a:r>
          </a:p>
        </p:txBody>
      </p:sp>
    </p:spTree>
    <p:extLst>
      <p:ext uri="{BB962C8B-B14F-4D97-AF65-F5344CB8AC3E}">
        <p14:creationId xmlns:p14="http://schemas.microsoft.com/office/powerpoint/2010/main" val="10376243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83D847-EA1D-4A6F-C1F0-3AA3763E6A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E3008B57-77C1-0425-4A10-A770B1AA88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EED75F5E-1F9C-2329-A087-913F23522CA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33910185"/>
              </p:ext>
            </p:extLst>
          </p:nvPr>
        </p:nvGraphicFramePr>
        <p:xfrm>
          <a:off x="1783325" y="2273748"/>
          <a:ext cx="8491119" cy="43187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53163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653163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653163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653163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653163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653163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653163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653163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653163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653163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653163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653163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653163">
                  <a:extLst>
                    <a:ext uri="{9D8B030D-6E8A-4147-A177-3AD203B41FA5}">
                      <a16:colId xmlns:a16="http://schemas.microsoft.com/office/drawing/2014/main" val="3024573543"/>
                    </a:ext>
                  </a:extLst>
                </a:gridCol>
              </a:tblGrid>
              <a:tr h="616967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616967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616967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616967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616967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616967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616967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43536893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631A99D6-4ADA-2D94-D63D-D2C25FB1C84B}"/>
              </a:ext>
            </a:extLst>
          </p:cNvPr>
          <p:cNvSpPr txBox="1">
            <a:spLocks/>
          </p:cNvSpPr>
          <p:nvPr/>
        </p:nvSpPr>
        <p:spPr>
          <a:xfrm>
            <a:off x="370597" y="265483"/>
            <a:ext cx="11316578" cy="900441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5. Money from a bank to buy a house.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1C18876-A999-2B11-96C0-6C713C4DA73E}"/>
              </a:ext>
            </a:extLst>
          </p:cNvPr>
          <p:cNvSpPr txBox="1">
            <a:spLocks/>
          </p:cNvSpPr>
          <p:nvPr/>
        </p:nvSpPr>
        <p:spPr>
          <a:xfrm>
            <a:off x="4488357" y="1242325"/>
            <a:ext cx="3081057" cy="74804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mortgage</a:t>
            </a:r>
          </a:p>
        </p:txBody>
      </p:sp>
    </p:spTree>
    <p:extLst>
      <p:ext uri="{BB962C8B-B14F-4D97-AF65-F5344CB8AC3E}">
        <p14:creationId xmlns:p14="http://schemas.microsoft.com/office/powerpoint/2010/main" val="4150451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CC53A9-BA10-BF1D-E6C0-0D38C14C57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F446E66B-2EEC-DE5C-3E87-C6BF436785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769BF2CE-736D-AC7F-AE7B-C5FF77AE5AE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3552537"/>
              </p:ext>
            </p:extLst>
          </p:nvPr>
        </p:nvGraphicFramePr>
        <p:xfrm>
          <a:off x="1783325" y="2273748"/>
          <a:ext cx="8491119" cy="43187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53163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653163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653163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653163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653163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653163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653163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653163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653163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653163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653163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653163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653163">
                  <a:extLst>
                    <a:ext uri="{9D8B030D-6E8A-4147-A177-3AD203B41FA5}">
                      <a16:colId xmlns:a16="http://schemas.microsoft.com/office/drawing/2014/main" val="3024573543"/>
                    </a:ext>
                  </a:extLst>
                </a:gridCol>
              </a:tblGrid>
              <a:tr h="616967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616967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616967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616967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616967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616967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616967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43536893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DB154AB3-CE7B-89F3-3C0D-FE2F318BFEB6}"/>
              </a:ext>
            </a:extLst>
          </p:cNvPr>
          <p:cNvSpPr txBox="1">
            <a:spLocks/>
          </p:cNvSpPr>
          <p:nvPr/>
        </p:nvSpPr>
        <p:spPr>
          <a:xfrm>
            <a:off x="370597" y="265483"/>
            <a:ext cx="11316578" cy="900441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6. The story of baby Jesus being born.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E3BCEA8-C99B-8BBE-FFF7-08C38D1271B6}"/>
              </a:ext>
            </a:extLst>
          </p:cNvPr>
          <p:cNvSpPr txBox="1">
            <a:spLocks/>
          </p:cNvSpPr>
          <p:nvPr/>
        </p:nvSpPr>
        <p:spPr>
          <a:xfrm>
            <a:off x="4488357" y="1242325"/>
            <a:ext cx="3081057" cy="74804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nativity</a:t>
            </a:r>
          </a:p>
        </p:txBody>
      </p:sp>
    </p:spTree>
    <p:extLst>
      <p:ext uri="{BB962C8B-B14F-4D97-AF65-F5344CB8AC3E}">
        <p14:creationId xmlns:p14="http://schemas.microsoft.com/office/powerpoint/2010/main" val="2382746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74A3F-965D-766D-1461-4C364C56F4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AC0BF300-A3B1-0F96-92D6-4C436092429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B4BFCDB9-D1EB-B72F-4ECD-9F6BD285117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16163"/>
              </p:ext>
            </p:extLst>
          </p:nvPr>
        </p:nvGraphicFramePr>
        <p:xfrm>
          <a:off x="1783325" y="2273748"/>
          <a:ext cx="8491119" cy="43187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53163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653163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653163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653163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653163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653163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653163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653163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653163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653163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653163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653163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653163">
                  <a:extLst>
                    <a:ext uri="{9D8B030D-6E8A-4147-A177-3AD203B41FA5}">
                      <a16:colId xmlns:a16="http://schemas.microsoft.com/office/drawing/2014/main" val="3024573543"/>
                    </a:ext>
                  </a:extLst>
                </a:gridCol>
              </a:tblGrid>
              <a:tr h="616967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616967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616967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616967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616967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616967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616967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43536893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10E92AD0-9CAC-0BB5-3954-C637E488D1A9}"/>
              </a:ext>
            </a:extLst>
          </p:cNvPr>
          <p:cNvSpPr txBox="1">
            <a:spLocks/>
          </p:cNvSpPr>
          <p:nvPr/>
        </p:nvSpPr>
        <p:spPr>
          <a:xfrm>
            <a:off x="370597" y="265483"/>
            <a:ext cx="11316578" cy="900441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7. Not able to live forever.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8EAD644-EF8C-0ABD-1DC1-8ADDDCCA9E89}"/>
              </a:ext>
            </a:extLst>
          </p:cNvPr>
          <p:cNvSpPr txBox="1">
            <a:spLocks/>
          </p:cNvSpPr>
          <p:nvPr/>
        </p:nvSpPr>
        <p:spPr>
          <a:xfrm>
            <a:off x="4488357" y="1242325"/>
            <a:ext cx="3081057" cy="74804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mortal</a:t>
            </a:r>
          </a:p>
        </p:txBody>
      </p:sp>
    </p:spTree>
    <p:extLst>
      <p:ext uri="{BB962C8B-B14F-4D97-AF65-F5344CB8AC3E}">
        <p14:creationId xmlns:p14="http://schemas.microsoft.com/office/powerpoint/2010/main" val="3391623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iagram&#10;&#10;Description automatically generated">
            <a:extLst>
              <a:ext uri="{FF2B5EF4-FFF2-40B4-BE49-F238E27FC236}">
                <a16:creationId xmlns:a16="http://schemas.microsoft.com/office/drawing/2014/main" id="{8DC8EE50-A8CD-4531-46CC-3C882B1EC25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3544" y="0"/>
            <a:ext cx="12235543" cy="6879054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1340655" y="355846"/>
            <a:ext cx="9650027" cy="184528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anyone think of any words that have the morpheme </a:t>
            </a:r>
            <a:r>
              <a:rPr lang="en-GB" u="sng" dirty="0" err="1">
                <a:solidFill>
                  <a:schemeClr val="bg1"/>
                </a:solidFill>
                <a:latin typeface="Andika"/>
                <a:ea typeface="Andika"/>
                <a:cs typeface="Andika"/>
              </a:rPr>
              <a:t>nat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FF02DB8-C526-7614-0522-4D56A38D2D66}"/>
              </a:ext>
            </a:extLst>
          </p:cNvPr>
          <p:cNvSpPr txBox="1">
            <a:spLocks/>
          </p:cNvSpPr>
          <p:nvPr/>
        </p:nvSpPr>
        <p:spPr>
          <a:xfrm>
            <a:off x="461554" y="2447470"/>
            <a:ext cx="11469189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nat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ural		in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nat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		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nat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ivity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4D89600-640D-7F15-B162-3FFBC8D092E8}"/>
              </a:ext>
            </a:extLst>
          </p:cNvPr>
          <p:cNvSpPr txBox="1">
            <a:spLocks/>
          </p:cNvSpPr>
          <p:nvPr/>
        </p:nvSpPr>
        <p:spPr>
          <a:xfrm>
            <a:off x="1340655" y="3710866"/>
            <a:ext cx="9650027" cy="1322773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What do you think </a:t>
            </a:r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nat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3F57ECA-BA0E-2D11-DF59-E9A1CDD94D82}"/>
              </a:ext>
            </a:extLst>
          </p:cNvPr>
          <p:cNvSpPr txBox="1">
            <a:spLocks/>
          </p:cNvSpPr>
          <p:nvPr/>
        </p:nvSpPr>
        <p:spPr>
          <a:xfrm>
            <a:off x="461554" y="5369730"/>
            <a:ext cx="11268891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Nat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 birth!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141" y="4877010"/>
            <a:ext cx="1484859" cy="1913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3469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83C969-E928-9D54-3D72-1D68013369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0FF763A3-CEE8-8E76-AD8C-DBAD61F1BAD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39CCF7CF-7C21-D0A2-9B1C-96A55B07A9A6}"/>
              </a:ext>
            </a:extLst>
          </p:cNvPr>
          <p:cNvGraphicFramePr>
            <a:graphicFrameLocks noGrp="1"/>
          </p:cNvGraphicFramePr>
          <p:nvPr/>
        </p:nvGraphicFramePr>
        <p:xfrm>
          <a:off x="1783325" y="2273748"/>
          <a:ext cx="8491119" cy="43187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53163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653163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653163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653163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653163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653163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653163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653163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653163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653163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653163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653163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653163">
                  <a:extLst>
                    <a:ext uri="{9D8B030D-6E8A-4147-A177-3AD203B41FA5}">
                      <a16:colId xmlns:a16="http://schemas.microsoft.com/office/drawing/2014/main" val="3024573543"/>
                    </a:ext>
                  </a:extLst>
                </a:gridCol>
              </a:tblGrid>
              <a:tr h="616967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616967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616967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616967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616967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616967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616967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43536893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551F2C3E-A6C6-480E-F5E9-2948E4207B5D}"/>
              </a:ext>
            </a:extLst>
          </p:cNvPr>
          <p:cNvSpPr txBox="1">
            <a:spLocks/>
          </p:cNvSpPr>
          <p:nvPr/>
        </p:nvSpPr>
        <p:spPr>
          <a:xfrm>
            <a:off x="370597" y="265483"/>
            <a:ext cx="11316578" cy="1744496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What is the hidden word?</a:t>
            </a:r>
          </a:p>
        </p:txBody>
      </p:sp>
    </p:spTree>
    <p:extLst>
      <p:ext uri="{BB962C8B-B14F-4D97-AF65-F5344CB8AC3E}">
        <p14:creationId xmlns:p14="http://schemas.microsoft.com/office/powerpoint/2010/main" val="2644548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A266C0-01F1-0ADC-3A9B-D01210D27F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56A15C1F-1A28-DB3B-AAE6-6E0DF2C007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B7CD3E54-D59A-5BB5-FDBA-4D259787624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6224403"/>
              </p:ext>
            </p:extLst>
          </p:nvPr>
        </p:nvGraphicFramePr>
        <p:xfrm>
          <a:off x="1783325" y="2273748"/>
          <a:ext cx="8491119" cy="43187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53163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653163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653163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653163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653163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653163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653163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653163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653163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653163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653163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653163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653163">
                  <a:extLst>
                    <a:ext uri="{9D8B030D-6E8A-4147-A177-3AD203B41FA5}">
                      <a16:colId xmlns:a16="http://schemas.microsoft.com/office/drawing/2014/main" val="3024573543"/>
                    </a:ext>
                  </a:extLst>
                </a:gridCol>
              </a:tblGrid>
              <a:tr h="616967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616967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616967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616967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616967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616967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616967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43536893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1F64833B-41BC-7E25-4287-4DC5C00314C1}"/>
              </a:ext>
            </a:extLst>
          </p:cNvPr>
          <p:cNvSpPr txBox="1">
            <a:spLocks/>
          </p:cNvSpPr>
          <p:nvPr/>
        </p:nvSpPr>
        <p:spPr>
          <a:xfrm>
            <a:off x="370597" y="265483"/>
            <a:ext cx="11316578" cy="1744496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What is the hidden word?</a:t>
            </a:r>
          </a:p>
        </p:txBody>
      </p:sp>
    </p:spTree>
    <p:extLst>
      <p:ext uri="{BB962C8B-B14F-4D97-AF65-F5344CB8AC3E}">
        <p14:creationId xmlns:p14="http://schemas.microsoft.com/office/powerpoint/2010/main" val="30239675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7915C61B-5E29-B105-8E26-4E164D27E8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5" y="0"/>
            <a:ext cx="12178469" cy="6858000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367CAD1A-A35C-0E63-7510-E2C64323144F}"/>
              </a:ext>
            </a:extLst>
          </p:cNvPr>
          <p:cNvSpPr/>
          <p:nvPr/>
        </p:nvSpPr>
        <p:spPr>
          <a:xfrm>
            <a:off x="2139518" y="1660124"/>
            <a:ext cx="8016536" cy="3863981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8" name="Picture 7" descr="A picture containing text&#10;&#10;Description automatically generated">
            <a:extLst>
              <a:ext uri="{FF2B5EF4-FFF2-40B4-BE49-F238E27FC236}">
                <a16:creationId xmlns:a16="http://schemas.microsoft.com/office/drawing/2014/main" id="{DD8850EF-BEC6-5755-0F66-867F7105D46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89437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98618" y="1921609"/>
            <a:ext cx="7253864" cy="3301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900113" indent="-720725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natural</a:t>
            </a:r>
          </a:p>
          <a:p>
            <a:pPr marL="900113" indent="-720725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native</a:t>
            </a:r>
          </a:p>
          <a:p>
            <a:pPr marL="900113" indent="-720725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national</a:t>
            </a:r>
          </a:p>
          <a:p>
            <a:pPr marL="900113" indent="-720725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innate</a:t>
            </a:r>
          </a:p>
          <a:p>
            <a:pPr marL="900113" indent="-720725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nativity</a:t>
            </a:r>
          </a:p>
          <a:p>
            <a:pPr marL="900113" indent="-720725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</a:rPr>
              <a:t>mortality</a:t>
            </a:r>
          </a:p>
          <a:p>
            <a:pPr marL="900113" indent="-7207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</a:rPr>
              <a:t>7.	mortgage</a:t>
            </a:r>
          </a:p>
          <a:p>
            <a:pPr marL="900113" indent="-7207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</a:rPr>
              <a:t>8.	mortal</a:t>
            </a:r>
          </a:p>
          <a:p>
            <a:pPr marL="900113" indent="-7207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</a:rPr>
              <a:t>9.	immortal</a:t>
            </a:r>
          </a:p>
          <a:p>
            <a:pPr marL="900113" indent="-7207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</a:rPr>
              <a:t>10.	mortician</a:t>
            </a:r>
            <a:endParaRPr lang="en-GB" altLang="en-US" sz="2800" dirty="0">
              <a:solidFill>
                <a:schemeClr val="tx1"/>
              </a:solidFill>
              <a:latin typeface="+mn-lt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A60960B-D42B-CA4F-ABEE-61342749AD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381" y="-280644"/>
            <a:ext cx="1562456" cy="257868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Rectangle: Rounded Corners 1">
            <a:hlinkClick r:id="rId5"/>
            <a:extLst>
              <a:ext uri="{FF2B5EF4-FFF2-40B4-BE49-F238E27FC236}">
                <a16:creationId xmlns:a16="http://schemas.microsoft.com/office/drawing/2014/main" id="{703FBEEE-5D1D-2710-BAF7-A331E4ABDF55}"/>
              </a:ext>
            </a:extLst>
          </p:cNvPr>
          <p:cNvSpPr/>
          <p:nvPr/>
        </p:nvSpPr>
        <p:spPr>
          <a:xfrm>
            <a:off x="8562109" y="5334000"/>
            <a:ext cx="3444369" cy="1349601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7037E-6 L 1.29115 0.3412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191502DD-7090-32DD-8E77-B267ACB860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09" y="4899"/>
            <a:ext cx="12183291" cy="8122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1550126"/>
            <a:ext cx="11338560" cy="3965382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962757" y="2014656"/>
            <a:ext cx="7639291" cy="286232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word “natus” means 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was born in Latin.</a:t>
            </a:r>
          </a:p>
          <a:p>
            <a:pPr algn="ctr"/>
            <a:endParaRPr lang="en-GB" sz="36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If a word has 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nat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in it, it’s usually about birth, origin, or belonging.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E4AE5D9-55E4-6C1F-D103-3A437FDA86F0}"/>
              </a:ext>
            </a:extLst>
          </p:cNvPr>
          <p:cNvSpPr txBox="1"/>
          <p:nvPr/>
        </p:nvSpPr>
        <p:spPr>
          <a:xfrm>
            <a:off x="1998461" y="4955335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Colosseum</a:t>
            </a:r>
          </a:p>
        </p:txBody>
      </p:sp>
      <p:pic>
        <p:nvPicPr>
          <p:cNvPr id="8" name="Picture 7" descr="A picture containing building, outdoor, old, stone&#10;&#10;Description automatically generated">
            <a:extLst>
              <a:ext uri="{FF2B5EF4-FFF2-40B4-BE49-F238E27FC236}">
                <a16:creationId xmlns:a16="http://schemas.microsoft.com/office/drawing/2014/main" id="{A9815D48-2CB1-0E5C-F397-3AA91E14051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14046" y="1545190"/>
            <a:ext cx="2548711" cy="3398281"/>
          </a:xfrm>
          <a:prstGeom prst="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3DE4136C-1A9B-C8B1-CB80-81DB04B3095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48" y="4065996"/>
            <a:ext cx="2354089" cy="2991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8004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C0321597-F569-10AC-BD2F-6792158EF4E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59589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Is this natural yoghurt?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868091" y="2558407"/>
            <a:ext cx="646176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chemeClr val="bg1"/>
                </a:solidFill>
              </a:rPr>
              <a:t>nat</a:t>
            </a:r>
            <a:r>
              <a:rPr lang="en-GB" sz="8000" dirty="0">
                <a:solidFill>
                  <a:schemeClr val="bg1"/>
                </a:solidFill>
              </a:rPr>
              <a:t>ural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864" y="1889044"/>
            <a:ext cx="5512498" cy="434629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74004CF4-73E9-0ECA-3523-D09A38A94D79}"/>
              </a:ext>
            </a:extLst>
          </p:cNvPr>
          <p:cNvSpPr txBox="1"/>
          <p:nvPr/>
        </p:nvSpPr>
        <p:spPr>
          <a:xfrm>
            <a:off x="4344292" y="4182225"/>
            <a:ext cx="664592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</a:rPr>
              <a:t>DEFINITION: 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??</a:t>
            </a:r>
          </a:p>
          <a:p>
            <a:pPr algn="r"/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SYNONYMS: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??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890233A-DDD0-FD7F-9A2A-940F2A915693}"/>
              </a:ext>
            </a:extLst>
          </p:cNvPr>
          <p:cNvSpPr txBox="1"/>
          <p:nvPr/>
        </p:nvSpPr>
        <p:spPr>
          <a:xfrm>
            <a:off x="4344292" y="4024545"/>
            <a:ext cx="6645925" cy="1754326"/>
          </a:xfrm>
          <a:prstGeom prst="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</a:rPr>
              <a:t>DEFINITION: 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Something that happens on its own in nature, not made by people.</a:t>
            </a:r>
          </a:p>
          <a:p>
            <a:pPr algn="r"/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SYNONYMS: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normal, real, ordinary</a:t>
            </a:r>
          </a:p>
        </p:txBody>
      </p:sp>
    </p:spTree>
    <p:extLst>
      <p:ext uri="{BB962C8B-B14F-4D97-AF65-F5344CB8AC3E}">
        <p14:creationId xmlns:p14="http://schemas.microsoft.com/office/powerpoint/2010/main" val="418504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, background pattern&#10;&#10;Description automatically generated">
            <a:extLst>
              <a:ext uri="{FF2B5EF4-FFF2-40B4-BE49-F238E27FC236}">
                <a16:creationId xmlns:a16="http://schemas.microsoft.com/office/drawing/2014/main" id="{84F21835-3C6D-FDA7-AD91-704E5C4497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77006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plant was native to this planet.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41112" y="1282322"/>
            <a:ext cx="4709773" cy="439414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A3C2F14-7E71-4EBB-8995-0A6507409F31}"/>
              </a:ext>
            </a:extLst>
          </p:cNvPr>
          <p:cNvSpPr txBox="1"/>
          <p:nvPr/>
        </p:nvSpPr>
        <p:spPr>
          <a:xfrm>
            <a:off x="4868092" y="2558407"/>
            <a:ext cx="492905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chemeClr val="bg1"/>
                </a:solidFill>
              </a:rPr>
              <a:t>nat</a:t>
            </a:r>
            <a:r>
              <a:rPr lang="en-GB" sz="8000" dirty="0">
                <a:solidFill>
                  <a:schemeClr val="bg1"/>
                </a:solidFill>
              </a:rPr>
              <a:t>ive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0FC4A52-44D6-D5B2-6409-E85779D193AA}"/>
              </a:ext>
            </a:extLst>
          </p:cNvPr>
          <p:cNvSpPr txBox="1"/>
          <p:nvPr/>
        </p:nvSpPr>
        <p:spPr>
          <a:xfrm>
            <a:off x="4344292" y="4182225"/>
            <a:ext cx="664592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</a:rPr>
              <a:t>DEFINITION: 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??</a:t>
            </a:r>
          </a:p>
          <a:p>
            <a:pPr algn="r"/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SYNONYMS: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??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C998246-5C16-4D09-3A2B-6D0E8B915767}"/>
              </a:ext>
            </a:extLst>
          </p:cNvPr>
          <p:cNvSpPr txBox="1"/>
          <p:nvPr/>
        </p:nvSpPr>
        <p:spPr>
          <a:xfrm>
            <a:off x="4344291" y="4199143"/>
            <a:ext cx="6645925" cy="1477328"/>
          </a:xfrm>
          <a:prstGeom prst="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</a:rPr>
              <a:t>DEFINITION: 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Someone or something that comes from a particular place.</a:t>
            </a:r>
          </a:p>
          <a:p>
            <a:pPr algn="r"/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SYNONYMS: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local, original, indigenous</a:t>
            </a:r>
          </a:p>
        </p:txBody>
      </p:sp>
    </p:spTree>
    <p:extLst>
      <p:ext uri="{BB962C8B-B14F-4D97-AF65-F5344CB8AC3E}">
        <p14:creationId xmlns:p14="http://schemas.microsoft.com/office/powerpoint/2010/main" val="1463621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C10B8F97-3241-7D36-B655-E4AB394823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flood was a national emergency.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CB92B33-9A85-31AC-FB4D-9BBEA35CFBE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9268" y="1742350"/>
            <a:ext cx="3970447" cy="511564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80D9B94-CC5E-A838-E713-91EBA08326E2}"/>
              </a:ext>
            </a:extLst>
          </p:cNvPr>
          <p:cNvSpPr txBox="1"/>
          <p:nvPr/>
        </p:nvSpPr>
        <p:spPr>
          <a:xfrm>
            <a:off x="4868091" y="2558407"/>
            <a:ext cx="573023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chemeClr val="bg1"/>
                </a:solidFill>
              </a:rPr>
              <a:t>nat</a:t>
            </a:r>
            <a:r>
              <a:rPr lang="en-GB" sz="8000" dirty="0">
                <a:solidFill>
                  <a:schemeClr val="bg1"/>
                </a:solidFill>
              </a:rPr>
              <a:t>ional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DCFA99D-F40E-8C7C-B921-18D9BF106A7B}"/>
              </a:ext>
            </a:extLst>
          </p:cNvPr>
          <p:cNvSpPr txBox="1"/>
          <p:nvPr/>
        </p:nvSpPr>
        <p:spPr>
          <a:xfrm>
            <a:off x="4344292" y="4182225"/>
            <a:ext cx="664592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</a:rPr>
              <a:t>DEFINITION: 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??</a:t>
            </a:r>
          </a:p>
          <a:p>
            <a:pPr algn="r"/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SYNONYMS: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??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D416DF2-EBCD-9461-73BC-86FA62828AC7}"/>
              </a:ext>
            </a:extLst>
          </p:cNvPr>
          <p:cNvSpPr txBox="1"/>
          <p:nvPr/>
        </p:nvSpPr>
        <p:spPr>
          <a:xfrm>
            <a:off x="4532004" y="4182225"/>
            <a:ext cx="6645925" cy="1477328"/>
          </a:xfrm>
          <a:prstGeom prst="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</a:rPr>
              <a:t>DEFINITION: 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Related to a whole country – people born there.</a:t>
            </a:r>
          </a:p>
          <a:p>
            <a:pPr algn="r"/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SYNONYMS: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countrywide, federal, patriotic</a:t>
            </a:r>
          </a:p>
        </p:txBody>
      </p:sp>
    </p:spTree>
    <p:extLst>
      <p:ext uri="{BB962C8B-B14F-4D97-AF65-F5344CB8AC3E}">
        <p14:creationId xmlns:p14="http://schemas.microsoft.com/office/powerpoint/2010/main" val="26346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453F175D-8171-D026-88DA-4988878BA4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03132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Emile has an innate sense of fairness.</a:t>
            </a:r>
          </a:p>
        </p:txBody>
      </p:sp>
      <p:pic>
        <p:nvPicPr>
          <p:cNvPr id="6" name="Picture 5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12D98F40-249E-72C0-CD50-600C3F61873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0891" y="1882871"/>
            <a:ext cx="5070687" cy="399795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5E72F6A-2460-16A9-50BE-873809DE104D}"/>
              </a:ext>
            </a:extLst>
          </p:cNvPr>
          <p:cNvSpPr txBox="1"/>
          <p:nvPr/>
        </p:nvSpPr>
        <p:spPr>
          <a:xfrm>
            <a:off x="4868091" y="2558407"/>
            <a:ext cx="612212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in</a:t>
            </a:r>
            <a:r>
              <a:rPr lang="en-GB" sz="8000" u="sng" dirty="0">
                <a:solidFill>
                  <a:schemeClr val="bg1"/>
                </a:solidFill>
              </a:rPr>
              <a:t>nat</a:t>
            </a:r>
            <a:r>
              <a:rPr lang="en-GB" sz="8000" dirty="0">
                <a:solidFill>
                  <a:schemeClr val="bg1"/>
                </a:solidFill>
              </a:rPr>
              <a:t>e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6A648F4-0C8C-0DF0-A9B5-9CF898A0CC05}"/>
              </a:ext>
            </a:extLst>
          </p:cNvPr>
          <p:cNvSpPr txBox="1"/>
          <p:nvPr/>
        </p:nvSpPr>
        <p:spPr>
          <a:xfrm>
            <a:off x="4344292" y="4182225"/>
            <a:ext cx="664592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</a:rPr>
              <a:t>DEFINITION: 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??</a:t>
            </a:r>
          </a:p>
          <a:p>
            <a:pPr algn="r"/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SYNONYMS: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??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2EEA5D5-D062-141C-4AD0-173832B8F56C}"/>
              </a:ext>
            </a:extLst>
          </p:cNvPr>
          <p:cNvSpPr txBox="1"/>
          <p:nvPr/>
        </p:nvSpPr>
        <p:spPr>
          <a:xfrm>
            <a:off x="4344291" y="4182225"/>
            <a:ext cx="6645925" cy="1477328"/>
          </a:xfrm>
          <a:prstGeom prst="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</a:rPr>
              <a:t>DEFINITION: 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A quality or skill you are born with.</a:t>
            </a:r>
          </a:p>
          <a:p>
            <a:pPr algn="r"/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SYNONYMS: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natural, instinctive</a:t>
            </a:r>
          </a:p>
        </p:txBody>
      </p:sp>
    </p:spTree>
    <p:extLst>
      <p:ext uri="{BB962C8B-B14F-4D97-AF65-F5344CB8AC3E}">
        <p14:creationId xmlns:p14="http://schemas.microsoft.com/office/powerpoint/2010/main" val="2359013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59C2E466-BCFF-C223-206B-7F7B47C3F25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whole school was involved in the nativity play.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F66567A-1211-7965-7B14-588D37656672}"/>
              </a:ext>
            </a:extLst>
          </p:cNvPr>
          <p:cNvSpPr txBox="1"/>
          <p:nvPr/>
        </p:nvSpPr>
        <p:spPr>
          <a:xfrm>
            <a:off x="4868091" y="2558407"/>
            <a:ext cx="556477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chemeClr val="bg1"/>
                </a:solidFill>
              </a:rPr>
              <a:t>nat</a:t>
            </a:r>
            <a:r>
              <a:rPr lang="en-GB" sz="8000" dirty="0">
                <a:solidFill>
                  <a:schemeClr val="bg1"/>
                </a:solidFill>
              </a:rPr>
              <a:t>ivity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8957928-B922-B70D-D996-708E8815FB0B}"/>
              </a:ext>
            </a:extLst>
          </p:cNvPr>
          <p:cNvSpPr txBox="1"/>
          <p:nvPr/>
        </p:nvSpPr>
        <p:spPr>
          <a:xfrm>
            <a:off x="4344292" y="4182225"/>
            <a:ext cx="664592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</a:rPr>
              <a:t>DEFINITION: 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??</a:t>
            </a:r>
          </a:p>
          <a:p>
            <a:pPr algn="r"/>
            <a:endParaRPr lang="en-GB" dirty="0">
              <a:solidFill>
                <a:schemeClr val="bg1"/>
              </a:solidFill>
            </a:endParaRPr>
          </a:p>
          <a:p>
            <a:pPr algn="r"/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SYNONYMS: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??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FF8ABB1-4C45-B39F-5C21-3F96089B9E88}"/>
              </a:ext>
            </a:extLst>
          </p:cNvPr>
          <p:cNvSpPr txBox="1"/>
          <p:nvPr/>
        </p:nvSpPr>
        <p:spPr>
          <a:xfrm>
            <a:off x="4327516" y="4119576"/>
            <a:ext cx="6645925" cy="1754326"/>
          </a:xfrm>
          <a:prstGeom prst="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</a:rPr>
              <a:t>DEFINITION: 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The occasion of someone's birth; often used to describe the birth of Jesus in Christian traditions.</a:t>
            </a:r>
          </a:p>
          <a:p>
            <a:pPr algn="r"/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SYNONYMS: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birth, origin, beginning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232BD2BC-AA9A-6232-BE42-E76045D06D7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37498" y="1368004"/>
            <a:ext cx="5388813" cy="50276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8401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1680</Words>
  <Application>Microsoft Office PowerPoint</Application>
  <PresentationFormat>Widescreen</PresentationFormat>
  <Paragraphs>661</Paragraphs>
  <Slides>32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36" baseType="lpstr">
      <vt:lpstr>Aptos</vt:lpstr>
      <vt:lpstr>Arial</vt:lpstr>
      <vt:lpstr>Andika</vt:lpstr>
      <vt:lpstr>Office Theme</vt:lpstr>
      <vt:lpstr> How to Use this PowerPoint</vt:lpstr>
      <vt:lpstr>Nat &amp; Mort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How many words can you assemble?</vt:lpstr>
      <vt:lpstr>Can you spot the spelling mistakes?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45</cp:revision>
  <dcterms:created xsi:type="dcterms:W3CDTF">2022-05-31T09:42:07Z</dcterms:created>
  <dcterms:modified xsi:type="dcterms:W3CDTF">2026-05-18T12:09:45Z</dcterms:modified>
</cp:coreProperties>
</file>